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0"/>
  </p:notesMasterIdLst>
  <p:handoutMasterIdLst>
    <p:handoutMasterId r:id="rId51"/>
  </p:handoutMasterIdLst>
  <p:sldIdLst>
    <p:sldId id="257" r:id="rId2"/>
    <p:sldId id="608" r:id="rId3"/>
    <p:sldId id="609" r:id="rId4"/>
    <p:sldId id="641" r:id="rId5"/>
    <p:sldId id="482" r:id="rId6"/>
    <p:sldId id="484" r:id="rId7"/>
    <p:sldId id="487" r:id="rId8"/>
    <p:sldId id="613" r:id="rId9"/>
    <p:sldId id="629" r:id="rId10"/>
    <p:sldId id="611" r:id="rId11"/>
    <p:sldId id="630" r:id="rId12"/>
    <p:sldId id="633" r:id="rId13"/>
    <p:sldId id="634" r:id="rId14"/>
    <p:sldId id="631" r:id="rId15"/>
    <p:sldId id="492" r:id="rId16"/>
    <p:sldId id="650" r:id="rId17"/>
    <p:sldId id="495" r:id="rId18"/>
    <p:sldId id="499" r:id="rId19"/>
    <p:sldId id="500" r:id="rId20"/>
    <p:sldId id="637" r:id="rId21"/>
    <p:sldId id="597" r:id="rId22"/>
    <p:sldId id="506" r:id="rId23"/>
    <p:sldId id="512" r:id="rId24"/>
    <p:sldId id="616" r:id="rId25"/>
    <p:sldId id="655" r:id="rId26"/>
    <p:sldId id="656" r:id="rId27"/>
    <p:sldId id="657" r:id="rId28"/>
    <p:sldId id="658" r:id="rId29"/>
    <p:sldId id="520" r:id="rId30"/>
    <p:sldId id="522" r:id="rId31"/>
    <p:sldId id="528" r:id="rId32"/>
    <p:sldId id="640" r:id="rId33"/>
    <p:sldId id="618" r:id="rId34"/>
    <p:sldId id="622" r:id="rId35"/>
    <p:sldId id="532" r:id="rId36"/>
    <p:sldId id="642" r:id="rId37"/>
    <p:sldId id="648" r:id="rId38"/>
    <p:sldId id="649" r:id="rId39"/>
    <p:sldId id="647" r:id="rId40"/>
    <p:sldId id="651" r:id="rId41"/>
    <p:sldId id="652" r:id="rId42"/>
    <p:sldId id="643" r:id="rId43"/>
    <p:sldId id="653" r:id="rId44"/>
    <p:sldId id="654" r:id="rId45"/>
    <p:sldId id="644" r:id="rId46"/>
    <p:sldId id="645" r:id="rId47"/>
    <p:sldId id="646" r:id="rId48"/>
    <p:sldId id="594" r:id="rId4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CE8CF"/>
    <a:srgbClr val="00E4A8"/>
    <a:srgbClr val="BB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2" autoAdjust="0"/>
    <p:restoredTop sz="96649" autoAdjust="0"/>
  </p:normalViewPr>
  <p:slideViewPr>
    <p:cSldViewPr>
      <p:cViewPr varScale="1">
        <p:scale>
          <a:sx n="120" d="100"/>
          <a:sy n="120" d="100"/>
        </p:scale>
        <p:origin x="76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30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image" Target="../media/image79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image" Target="../media/image81.png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image" Target="../media/image8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0A015-3C61-4C46-9FFF-0829803E3D39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96CCB-83EA-4143-A879-A4B0FCA67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53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8A5F81BC-554B-4AD5-8383-A0522B57A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916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802FDC7-4769-40FA-9EC7-3F3287C48AE6}" type="slidenum">
              <a:rPr lang="en-US" altLang="zh-CN" sz="1200" smtClean="0"/>
              <a:pPr eaLnBrk="1" hangingPunct="1"/>
              <a:t>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815333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14</a:t>
            </a:fld>
            <a:endParaRPr lang="en-US" altLang="zh-CN" sz="1200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079089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  <p:sp>
        <p:nvSpPr>
          <p:cNvPr id="137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506034E-C1BC-40B4-BD2D-509F548F20B9}" type="slidenum">
              <a:rPr lang="en-US" altLang="zh-CN" sz="1200" smtClean="0"/>
              <a:pPr eaLnBrk="1" hangingPunct="1"/>
              <a:t>15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306022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221D0E5-AC03-4F14-9129-676F04EA78DB}" type="slidenum">
              <a:rPr lang="en-US" altLang="zh-CN" sz="1200" smtClean="0"/>
              <a:pPr eaLnBrk="1" hangingPunct="1"/>
              <a:t>17</a:t>
            </a:fld>
            <a:endParaRPr lang="en-US" altLang="zh-CN" sz="1200" smtClean="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107906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43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F8F2DF2-B4E4-4ADF-975B-C393185B32D9}" type="slidenum">
              <a:rPr lang="en-US" altLang="zh-CN" sz="1200" smtClean="0"/>
              <a:pPr eaLnBrk="1" hangingPunct="1"/>
              <a:t>18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768865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454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ECEB191-2683-499D-8816-0CDE63185869}" type="slidenum">
              <a:rPr lang="en-US" altLang="zh-CN" sz="1200" smtClean="0"/>
              <a:pPr eaLnBrk="1" hangingPunct="1"/>
              <a:t>19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286656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71E9E2A-3C9C-47DB-A204-618E52BE6402}" type="slidenum">
              <a:rPr lang="en-US" altLang="zh-CN" sz="1200" smtClean="0"/>
              <a:pPr eaLnBrk="1" hangingPunct="1"/>
              <a:t>21</a:t>
            </a:fld>
            <a:endParaRPr lang="en-US" altLang="zh-CN" sz="1200" smtClean="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170202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3F0BD1-442C-477C-8448-EA0BDD1C1A38}" type="slidenum">
              <a:rPr lang="en-US" altLang="zh-CN" sz="1200" smtClean="0"/>
              <a:pPr eaLnBrk="1" hangingPunct="1"/>
              <a:t>22</a:t>
            </a:fld>
            <a:endParaRPr lang="en-US" altLang="zh-CN" sz="1200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/>
              <a:t>触发器要想正常工作，关键是只在时钟发生变化时才被触发。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9351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5B560FD-91B7-48A0-91CA-EA40417BBEF8}" type="slidenum">
              <a:rPr lang="en-US" altLang="zh-CN" sz="1200" smtClean="0"/>
              <a:pPr eaLnBrk="1" hangingPunct="1"/>
              <a:t>23</a:t>
            </a:fld>
            <a:endParaRPr lang="en-US" altLang="zh-CN" sz="1200" smtClean="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/>
              <a:t>再给时钟</a:t>
            </a:r>
            <a:r>
              <a:rPr lang="en-US" altLang="zh-CN" dirty="0" smtClean="0"/>
              <a:t>CLK</a:t>
            </a:r>
            <a:r>
              <a:rPr lang="zh-CN" altLang="en-US" dirty="0" smtClean="0"/>
              <a:t>加一个反相器。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699410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对角线的输出端</a:t>
            </a:r>
            <a:r>
              <a:rPr lang="en-US" altLang="zh-CN" dirty="0" smtClean="0"/>
              <a:t>=0.  S=0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zh-CN" altLang="en-US" dirty="0" smtClean="0"/>
              <a:t>对角线的输出端</a:t>
            </a:r>
            <a:r>
              <a:rPr lang="en-US" altLang="zh-CN" dirty="0" smtClean="0"/>
              <a:t>=0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7236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对角线的输出端</a:t>
            </a:r>
            <a:r>
              <a:rPr lang="en-US" altLang="zh-CN" dirty="0" smtClean="0"/>
              <a:t>=0.  S=0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zh-CN" altLang="en-US" dirty="0" smtClean="0"/>
              <a:t>对角线的输出端</a:t>
            </a:r>
            <a:r>
              <a:rPr lang="en-US" altLang="zh-CN" dirty="0" smtClean="0"/>
              <a:t>=0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128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A778F93-631B-4143-BF84-15F9A97612BC}" type="slidenum">
              <a:rPr lang="en-US" altLang="zh-CN" sz="1200" smtClean="0"/>
              <a:pPr eaLnBrk="1" hangingPunct="1"/>
              <a:t>5</a:t>
            </a:fld>
            <a:endParaRPr lang="en-US" altLang="zh-CN" sz="1200" smtClean="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449132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对角线的输出端</a:t>
            </a:r>
            <a:r>
              <a:rPr lang="en-US" altLang="zh-CN" dirty="0" smtClean="0"/>
              <a:t>=0.  S=0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zh-CN" altLang="en-US" dirty="0" smtClean="0"/>
              <a:t>对角线的输出端</a:t>
            </a:r>
            <a:r>
              <a:rPr lang="en-US" altLang="zh-CN" dirty="0" smtClean="0"/>
              <a:t>=0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5895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对角线的输出端</a:t>
            </a:r>
            <a:r>
              <a:rPr lang="en-US" altLang="zh-CN" dirty="0" smtClean="0"/>
              <a:t>=0.  S=0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zh-CN" altLang="en-US" dirty="0" smtClean="0"/>
              <a:t>对角线的输出端</a:t>
            </a:r>
            <a:r>
              <a:rPr lang="en-US" altLang="zh-CN" dirty="0" smtClean="0"/>
              <a:t>=0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3158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R</a:t>
            </a:r>
            <a:r>
              <a:rPr lang="zh-CN" altLang="en-US" dirty="0" smtClean="0"/>
              <a:t>对角线的输出端</a:t>
            </a:r>
            <a:r>
              <a:rPr lang="en-US" altLang="zh-CN" dirty="0" smtClean="0"/>
              <a:t>=0.  S=0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</a:t>
            </a:r>
            <a:r>
              <a:rPr lang="zh-CN" altLang="en-US" dirty="0" smtClean="0"/>
              <a:t>对角线的输出端</a:t>
            </a:r>
            <a:r>
              <a:rPr lang="en-US" altLang="zh-CN" dirty="0" smtClean="0"/>
              <a:t>=0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026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658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A7A3CDF-1E3C-45D8-B516-BA07192795FF}" type="slidenum">
              <a:rPr lang="en-US" altLang="zh-CN" sz="1200" smtClean="0"/>
              <a:pPr eaLnBrk="1" hangingPunct="1"/>
              <a:t>29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207650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679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0CD6BA4-E30D-4EB9-B993-6C66AC246C6E}" type="slidenum">
              <a:rPr lang="en-US" altLang="zh-CN" sz="1200" smtClean="0"/>
              <a:pPr eaLnBrk="1" hangingPunct="1"/>
              <a:t>30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709447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40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74620BF-05A7-4265-A926-F0C1CEDB64D2}" type="slidenum">
              <a:rPr lang="en-US" altLang="zh-CN" sz="1200" smtClean="0"/>
              <a:pPr eaLnBrk="1" hangingPunct="1"/>
              <a:t>31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824568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7861774-9E53-4817-A4BE-2F3B2303FBA8}" type="slidenum">
              <a:rPr lang="en-US" altLang="zh-CN" sz="1200" smtClean="0"/>
              <a:pPr eaLnBrk="1" hangingPunct="1"/>
              <a:t>33</a:t>
            </a:fld>
            <a:endParaRPr lang="en-US" altLang="zh-CN" sz="1200" smtClean="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85647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7861774-9E53-4817-A4BE-2F3B2303FBA8}" type="slidenum">
              <a:rPr lang="en-US" altLang="zh-CN" sz="1200" smtClean="0"/>
              <a:pPr eaLnBrk="1" hangingPunct="1"/>
              <a:t>34</a:t>
            </a:fld>
            <a:endParaRPr lang="en-US" altLang="zh-CN" sz="1200" smtClean="0"/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962961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7818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3EA2497-9D16-4437-9969-92A19E664B74}" type="slidenum">
              <a:rPr lang="en-US" altLang="zh-CN" sz="1200" smtClean="0"/>
              <a:pPr eaLnBrk="1" hangingPunct="1"/>
              <a:t>35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927828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2416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BB80420-1720-42A6-82A0-A690BDEC013E}" type="slidenum">
              <a:rPr lang="en-US" altLang="zh-CN" sz="1200" smtClean="0"/>
              <a:pPr eaLnBrk="1" hangingPunct="1"/>
              <a:t>48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453155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2774D2F-C46A-4309-ABCE-9CD515B4E3A9}" type="slidenum">
              <a:rPr lang="en-US" altLang="zh-CN" sz="1200" smtClean="0"/>
              <a:pPr eaLnBrk="1" hangingPunct="1"/>
              <a:t>6</a:t>
            </a:fld>
            <a:endParaRPr lang="en-US" altLang="zh-CN" sz="1200" smtClean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36384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1321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54499E2-7B40-4DC2-8C4C-CDFBC7557353}" type="slidenum">
              <a:rPr lang="en-US" altLang="zh-CN" sz="1200" smtClean="0"/>
              <a:pPr eaLnBrk="1" hangingPunct="1"/>
              <a:t>7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25789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9</a:t>
            </a:fld>
            <a:endParaRPr lang="en-US" altLang="zh-CN" sz="1200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0540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10</a:t>
            </a:fld>
            <a:endParaRPr lang="en-US" altLang="zh-CN" sz="1200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54739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11</a:t>
            </a:fld>
            <a:endParaRPr lang="en-US" altLang="zh-CN" sz="1200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598478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12</a:t>
            </a:fld>
            <a:endParaRPr lang="en-US" altLang="zh-CN" sz="1200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/>
              <a:t>此时，下图表达了：原来</a:t>
            </a:r>
            <a:r>
              <a:rPr lang="en-US" altLang="zh-CN" dirty="0" smtClean="0"/>
              <a:t>v01=0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v02</a:t>
            </a:r>
            <a:r>
              <a:rPr lang="zh-CN" altLang="en-US" dirty="0" smtClean="0"/>
              <a:t>就</a:t>
            </a:r>
            <a:r>
              <a:rPr lang="en-US" altLang="zh-CN" dirty="0" smtClean="0"/>
              <a:t>=1</a:t>
            </a:r>
            <a:r>
              <a:rPr lang="zh-CN" altLang="en-US" dirty="0" smtClean="0"/>
              <a:t>，二者一直能</a:t>
            </a:r>
            <a:r>
              <a:rPr lang="zh-CN" altLang="en-US" b="1" dirty="0" smtClean="0"/>
              <a:t>保持</a:t>
            </a:r>
            <a:r>
              <a:rPr lang="zh-CN" altLang="en-US" dirty="0" smtClean="0"/>
              <a:t>该状态不变。</a:t>
            </a:r>
            <a:endParaRPr lang="en-US" altLang="zh-CN" dirty="0" smtClean="0"/>
          </a:p>
          <a:p>
            <a:pPr eaLnBrk="1" hangingPunct="1"/>
            <a:r>
              <a:rPr lang="en-US" altLang="zh-CN" dirty="0" smtClean="0"/>
              <a:t>                    </a:t>
            </a:r>
            <a:r>
              <a:rPr lang="zh-CN" altLang="en-US" dirty="0" smtClean="0"/>
              <a:t>同理，原来</a:t>
            </a:r>
            <a:r>
              <a:rPr lang="en-US" altLang="zh-CN" dirty="0" smtClean="0"/>
              <a:t>v01=1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v02</a:t>
            </a:r>
            <a:r>
              <a:rPr lang="zh-CN" altLang="en-US" dirty="0" smtClean="0"/>
              <a:t>就</a:t>
            </a:r>
            <a:r>
              <a:rPr lang="en-US" altLang="zh-CN" dirty="0" smtClean="0"/>
              <a:t>=0</a:t>
            </a:r>
            <a:r>
              <a:rPr lang="zh-CN" altLang="en-US" dirty="0" smtClean="0"/>
              <a:t>，二者一直能</a:t>
            </a:r>
            <a:r>
              <a:rPr lang="zh-CN" altLang="en-US" b="1" dirty="0" smtClean="0"/>
              <a:t>保持</a:t>
            </a:r>
            <a:r>
              <a:rPr lang="zh-CN" altLang="en-US" dirty="0" smtClean="0"/>
              <a:t>该状态不变！</a:t>
            </a:r>
            <a:endParaRPr lang="zh-CN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53999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D16D24D-6E29-4803-B653-44FAE9C7CD6C}" type="slidenum">
              <a:rPr lang="en-US" altLang="zh-CN" sz="1200" smtClean="0"/>
              <a:pPr eaLnBrk="1" hangingPunct="1"/>
              <a:t>13</a:t>
            </a:fld>
            <a:endParaRPr lang="en-US" altLang="zh-CN" sz="1200" smtClean="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不可预测，因此，禁止。</a:t>
            </a:r>
          </a:p>
        </p:txBody>
      </p:sp>
    </p:spTree>
    <p:extLst>
      <p:ext uri="{BB962C8B-B14F-4D97-AF65-F5344CB8AC3E}">
        <p14:creationId xmlns:p14="http://schemas.microsoft.com/office/powerpoint/2010/main" val="3475030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CC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8228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BA638-65EC-4806-9C78-AFEC109135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7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18D85-48B6-4AFD-A288-6661171993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88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rgbClr val="CC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B3D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" y="1017304"/>
            <a:ext cx="9036496" cy="57606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7CFC5-7FD8-49A5-BC14-6A12B5DF6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72800"/>
            <a:ext cx="8928992" cy="83592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3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DF8BD-65F9-48C4-ABE9-2AD80F98D6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588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7B968-F9E1-4F99-A37F-C4C443537F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5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22A96-5426-4C7C-942C-CE61393447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2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0F5B6-672A-4501-8AC2-B4A1B39B54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92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89EBD-6AF7-44A6-A834-9F066DF5B9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3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9FF83-66BB-458C-9D59-09AE05735E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A6A30-9FD2-4429-832C-04911250CD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112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7066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066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fld id="{AB14573C-0731-4BCE-AF7E-858AF394AD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9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11" Type="http://schemas.openxmlformats.org/officeDocument/2006/relationships/image" Target="../media/image310.png"/><Relationship Id="rId5" Type="http://schemas.openxmlformats.org/officeDocument/2006/relationships/image" Target="../media/image26.png"/><Relationship Id="rId10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hyperlink" Target="//upload.wikimedia.org/wikipedia/commons/c/cb/D-type_Transparent_Latch_(NOR)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gif"/><Relationship Id="rId10" Type="http://schemas.openxmlformats.org/officeDocument/2006/relationships/image" Target="../media/image8.jpeg"/><Relationship Id="rId4" Type="http://schemas.openxmlformats.org/officeDocument/2006/relationships/hyperlink" Target="//upload.wikimedia.org/wikipedia/commons/c/c6/R-S_mk2.gif" TargetMode="External"/><Relationship Id="rId9" Type="http://schemas.openxmlformats.org/officeDocument/2006/relationships/image" Target="../media/image7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hyperlink" Target="//upload.wikimedia.org/wikipedia/commons/c/cb/D-type_Transparent_Latch_(NOR).sv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gif"/><Relationship Id="rId10" Type="http://schemas.openxmlformats.org/officeDocument/2006/relationships/image" Target="../media/image8.jpeg"/><Relationship Id="rId4" Type="http://schemas.openxmlformats.org/officeDocument/2006/relationships/hyperlink" Target="//upload.wikimedia.org/wikipedia/commons/c/c6/R-S_mk2.gif" TargetMode="External"/><Relationship Id="rId9" Type="http://schemas.openxmlformats.org/officeDocument/2006/relationships/image" Target="../media/image7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5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en/7/74/Edge_triggered_D_flip-flop.png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hyperlink" Target="//upload.wikimedia.org/wikipedia/en/1/18/Negative-edge_triggered_master_slave_D_flip_flop.png" TargetMode="External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6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//upload.wikimedia.org/wikipedia/en/7/74/Edge_triggered_D_flip-flop.png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hyperlink" Target="//upload.wikimedia.org/wikipedia/en/1/18/Negative-edge_triggered_master_slave_D_flip_flop.png" TargetMode="External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1.png"/><Relationship Id="rId11" Type="http://schemas.openxmlformats.org/officeDocument/2006/relationships/image" Target="../media/image82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79.png"/><Relationship Id="rId4" Type="http://schemas.openxmlformats.org/officeDocument/2006/relationships/image" Target="../media/image16.png"/><Relationship Id="rId9" Type="http://schemas.openxmlformats.org/officeDocument/2006/relationships/oleObject" Target="../embeddings/oleObject9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16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75.png"/><Relationship Id="rId12" Type="http://schemas.openxmlformats.org/officeDocument/2006/relationships/image" Target="../media/image7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661.png"/><Relationship Id="rId5" Type="http://schemas.openxmlformats.org/officeDocument/2006/relationships/image" Target="../media/image81.png"/><Relationship Id="rId15" Type="http://schemas.openxmlformats.org/officeDocument/2006/relationships/image" Target="../media/image83.png"/><Relationship Id="rId10" Type="http://schemas.openxmlformats.org/officeDocument/2006/relationships/image" Target="../media/image73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79.png"/><Relationship Id="rId1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7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Relationship Id="rId9" Type="http://schemas.openxmlformats.org/officeDocument/2006/relationships/image" Target="../media/image8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5.png"/><Relationship Id="rId4" Type="http://schemas.openxmlformats.org/officeDocument/2006/relationships/oleObject" Target="../embeddings/oleObject13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6986" y="1928304"/>
            <a:ext cx="8674732" cy="2769901"/>
          </a:xfrm>
          <a:noFill/>
        </p:spPr>
        <p:txBody>
          <a:bodyPr/>
          <a:lstStyle/>
          <a:p>
            <a:pPr algn="ctr" eaLnBrk="1" hangingPunct="1">
              <a:lnSpc>
                <a:spcPct val="150000"/>
              </a:lnSpc>
            </a:pPr>
            <a:r>
              <a:rPr lang="en-US" altLang="zh-CN" sz="3600" dirty="0" smtClean="0"/>
              <a:t>Chapter 3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b="1" spc="600" dirty="0" smtClean="0"/>
              <a:t>时序逻辑</a:t>
            </a:r>
            <a:r>
              <a:rPr lang="zh-CN" altLang="en-US" b="1" spc="600" dirty="0"/>
              <a:t>设计</a:t>
            </a:r>
            <a:r>
              <a:rPr lang="en-US" altLang="zh-CN" b="1" spc="600" dirty="0" smtClean="0"/>
              <a:t/>
            </a:r>
            <a:br>
              <a:rPr lang="en-US" altLang="zh-CN" b="1" spc="600" dirty="0" smtClean="0"/>
            </a:br>
            <a:r>
              <a:rPr lang="en-US" altLang="zh-CN" sz="2800" dirty="0" smtClean="0"/>
              <a:t>Sequential Logic Design</a:t>
            </a:r>
            <a:endParaRPr lang="en-US" altLang="zh-CN" dirty="0" smtClean="0"/>
          </a:p>
        </p:txBody>
      </p:sp>
      <p:sp>
        <p:nvSpPr>
          <p:cNvPr id="5" name="矩形 4"/>
          <p:cNvSpPr/>
          <p:nvPr/>
        </p:nvSpPr>
        <p:spPr>
          <a:xfrm>
            <a:off x="2087221" y="119640"/>
            <a:ext cx="5040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b="1" spc="600" dirty="0"/>
              <a:t>数字逻辑 </a:t>
            </a:r>
            <a:r>
              <a:rPr lang="zh-CN" altLang="en-US" sz="3200" b="1" spc="600" dirty="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en-US" sz="3200" b="1" spc="600" dirty="0"/>
              <a:t> </a:t>
            </a:r>
            <a:r>
              <a:rPr lang="zh-CN" altLang="en-US" b="1" spc="600" dirty="0"/>
              <a:t>部件设计</a:t>
            </a:r>
            <a:r>
              <a:rPr lang="en-US" altLang="zh-CN" b="1" spc="600" dirty="0"/>
              <a:t/>
            </a:r>
            <a:br>
              <a:rPr lang="en-US" altLang="zh-CN" b="1" spc="600" dirty="0"/>
            </a:br>
            <a:r>
              <a:rPr lang="en-US" altLang="zh-CN" sz="2000" b="1" dirty="0"/>
              <a:t>Digital Logic </a:t>
            </a:r>
            <a:r>
              <a:rPr lang="en-US" altLang="zh-CN" sz="2800" dirty="0"/>
              <a:t>&amp;</a:t>
            </a:r>
            <a:r>
              <a:rPr lang="en-US" altLang="zh-CN" sz="2000" b="1" dirty="0"/>
              <a:t> Component Design</a:t>
            </a:r>
            <a:endParaRPr lang="zh-CN" altLang="en-US" sz="20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346" y="91310"/>
            <a:ext cx="129715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26966" t="16884" r="40550" b="8369"/>
          <a:stretch/>
        </p:blipFill>
        <p:spPr>
          <a:xfrm>
            <a:off x="70805" y="52340"/>
            <a:ext cx="1404851" cy="2017877"/>
          </a:xfrm>
          <a:prstGeom prst="rect">
            <a:avLst/>
          </a:prstGeom>
        </p:spPr>
      </p:pic>
      <p:sp>
        <p:nvSpPr>
          <p:cNvPr id="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400978" y="6366384"/>
            <a:ext cx="2670790" cy="422401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altLang="zh-CN" sz="2000" dirty="0" smtClean="0">
                <a:solidFill>
                  <a:srgbClr val="0070C0"/>
                </a:solidFill>
              </a:rPr>
              <a:t>xgsun@fudan.edu.cn</a:t>
            </a:r>
          </a:p>
        </p:txBody>
      </p:sp>
      <p:pic>
        <p:nvPicPr>
          <p:cNvPr id="10" name="Picture 2" descr="C:\Users\Sam2013\Desktop\孙晓光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65708"/>
            <a:ext cx="1443098" cy="53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6" y="980728"/>
            <a:ext cx="2741504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如何记忆？</a:t>
            </a: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5" y="2060848"/>
            <a:ext cx="27241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43808" y="2842568"/>
                <a:ext cx="5235279" cy="1306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2563" indent="-182563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altLang="zh-CN" b="1" dirty="0" smtClean="0"/>
                  <a:t>2</a:t>
                </a:r>
                <a:r>
                  <a:rPr lang="zh-CN" altLang="en-US" b="1" dirty="0" smtClean="0"/>
                  <a:t>个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或非门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𝐼</m:t>
                        </m:r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2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𝑶</m:t>
                        </m:r>
                        <m: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𝑶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)′</m:t>
                    </m:r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𝑰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200" b="1" dirty="0" smtClean="0">
                  <a:solidFill>
                    <a:srgbClr val="0070C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𝐼</m:t>
                        </m:r>
                        <m:r>
                          <a:rPr lang="en-US" altLang="zh-CN" sz="22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2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𝑂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200" i="1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200" dirty="0"/>
                  <a:t>：只有</a:t>
                </a:r>
                <a:r>
                  <a:rPr lang="en-US" altLang="zh-CN" sz="2200" dirty="0"/>
                  <a:t>1</a:t>
                </a:r>
                <a:r>
                  <a:rPr lang="zh-CN" altLang="en-US" sz="2200" dirty="0"/>
                  <a:t>个</a:t>
                </a:r>
                <a:r>
                  <a:rPr lang="zh-CN" altLang="en-US" sz="2200" dirty="0" smtClean="0"/>
                  <a:t>状态</a:t>
                </a:r>
                <a:endParaRPr lang="en-US" altLang="zh-CN" sz="2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2842568"/>
                <a:ext cx="5235279" cy="1306512"/>
              </a:xfrm>
              <a:prstGeom prst="rect">
                <a:avLst/>
              </a:prstGeom>
              <a:blipFill rotWithShape="0">
                <a:blip r:embed="rId5"/>
                <a:stretch>
                  <a:fillRect l="-1632" t="-2791" r="-816" b="-8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0614470"/>
                  </p:ext>
                </p:extLst>
              </p:nvPr>
            </p:nvGraphicFramePr>
            <p:xfrm>
              <a:off x="106461" y="4755467"/>
              <a:ext cx="2792600" cy="19170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344"/>
                    <a:gridCol w="504056"/>
                    <a:gridCol w="579146"/>
                    <a:gridCol w="539987"/>
                    <a:gridCol w="681067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zh-CN" altLang="en-US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保持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0614470"/>
                  </p:ext>
                </p:extLst>
              </p:nvPr>
            </p:nvGraphicFramePr>
            <p:xfrm>
              <a:off x="106461" y="4755467"/>
              <a:ext cx="2792600" cy="19170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344"/>
                    <a:gridCol w="504056"/>
                    <a:gridCol w="579146"/>
                    <a:gridCol w="539987"/>
                    <a:gridCol w="681067"/>
                  </a:tblGrid>
                  <a:tr h="4337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250" t="-1408" r="-478750" b="-364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6"/>
                          <a:stretch>
                            <a:fillRect l="-97590" t="-1408" r="-361446" b="-364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72632" t="-1408" r="-215789" b="-364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291011" t="-1408" r="-130337" b="-364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保持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43808" y="980728"/>
                <a:ext cx="5767220" cy="1712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82563" indent="-182563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en-US" altLang="zh-CN" b="1" dirty="0" smtClean="0"/>
                  <a:t>1</a:t>
                </a:r>
                <a:r>
                  <a:rPr lang="zh-CN" altLang="en-US" b="1" dirty="0" smtClean="0"/>
                  <a:t>个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或非门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>
                            <a:latin typeface="Cambria Math"/>
                          </a:rPr>
                          <m:t>𝐼</m:t>
                        </m:r>
                        <m:r>
                          <a:rPr lang="en-US" altLang="zh-CN" sz="2200" b="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2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𝑂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将随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而变，无法保存</a:t>
                </a:r>
                <a:r>
                  <a:rPr lang="en-US" altLang="zh-CN" sz="2200" dirty="0" smtClean="0"/>
                  <a:t/>
                </a:r>
                <a:br>
                  <a:rPr lang="en-US" altLang="zh-CN" sz="22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𝑰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𝑶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; 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𝑰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𝑶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sz="2200" b="1" dirty="0" smtClean="0">
                  <a:solidFill>
                    <a:srgbClr val="0070C0"/>
                  </a:solidFill>
                </a:endParaRPr>
              </a:p>
              <a:p>
                <a:pPr marL="800100" lvl="1" indent="-342900">
                  <a:lnSpc>
                    <a:spcPct val="12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>
                            <a:latin typeface="Cambria Math"/>
                          </a:rPr>
                          <m:t>𝐼</m:t>
                        </m:r>
                        <m:r>
                          <a:rPr lang="en-US" altLang="zh-CN" sz="2200" b="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2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𝑂</m:t>
                        </m:r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2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200" dirty="0" smtClean="0"/>
                  <a:t>：只有</a:t>
                </a:r>
                <a:r>
                  <a:rPr lang="en-US" altLang="zh-CN" sz="2200" dirty="0" smtClean="0"/>
                  <a:t>1</a:t>
                </a:r>
                <a:r>
                  <a:rPr lang="zh-CN" altLang="en-US" sz="2200" dirty="0" smtClean="0"/>
                  <a:t>个状态</a:t>
                </a:r>
                <a:endParaRPr lang="en-US" altLang="zh-CN" sz="2200" dirty="0" smtClean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980728"/>
                <a:ext cx="5767220" cy="1712777"/>
              </a:xfrm>
              <a:prstGeom prst="rect">
                <a:avLst/>
              </a:prstGeom>
              <a:blipFill rotWithShape="0">
                <a:blip r:embed="rId7"/>
                <a:stretch>
                  <a:fillRect l="-1480" t="-2135" r="-634" b="-6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631771"/>
                  </p:ext>
                </p:extLst>
              </p:nvPr>
            </p:nvGraphicFramePr>
            <p:xfrm>
              <a:off x="4067944" y="4411000"/>
              <a:ext cx="3451727" cy="22615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954"/>
                    <a:gridCol w="509846"/>
                    <a:gridCol w="585799"/>
                    <a:gridCol w="546191"/>
                    <a:gridCol w="1315937"/>
                  </a:tblGrid>
                  <a:tr h="3600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O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𝑂</m:t>
                                  </m:r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000" dirty="0" smtClean="0"/>
                            <a:t>将随</a:t>
                          </a:r>
                          <a:endParaRPr lang="en-US" altLang="zh-CN" sz="2000" dirty="0" smtClean="0"/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000" dirty="0" smtClean="0"/>
                            <a:t>而变</a:t>
                          </a:r>
                          <a:endParaRPr lang="zh-CN" alt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/>
                                      </a:rPr>
                                      <m:t>𝑂</m:t>
                                    </m:r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/>
                                    <a:ea typeface="Cambria Math"/>
                                  </a:rPr>
                                  <m:t>≡</m:t>
                                </m:r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 smtClean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000" b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6631771"/>
                  </p:ext>
                </p:extLst>
              </p:nvPr>
            </p:nvGraphicFramePr>
            <p:xfrm>
              <a:off x="4067944" y="4411000"/>
              <a:ext cx="3451727" cy="22615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954"/>
                    <a:gridCol w="509846"/>
                    <a:gridCol w="585799"/>
                    <a:gridCol w="546191"/>
                    <a:gridCol w="1315937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8"/>
                          <a:stretch>
                            <a:fillRect l="-1235" t="-9231" r="-604938" b="-49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8"/>
                          <a:stretch>
                            <a:fillRect l="-97619" t="-9231" r="-483333" b="-49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172917" t="-9231" r="-322917" b="-49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8"/>
                          <a:stretch>
                            <a:fillRect l="-291111" t="-9231" r="-244444" b="-49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8"/>
                          <a:stretch>
                            <a:fillRect l="-162963" t="-46104" r="-1852" b="-107143"/>
                          </a:stretch>
                        </a:blipFil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8"/>
                          <a:stretch>
                            <a:fillRect l="-162963" t="-147059" r="-1852" b="-7843"/>
                          </a:stretch>
                        </a:blipFil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 smtClean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000" b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15" name="直接连接符 14"/>
          <p:cNvCxnSpPr/>
          <p:nvPr/>
        </p:nvCxnSpPr>
        <p:spPr bwMode="auto">
          <a:xfrm>
            <a:off x="794779" y="2505959"/>
            <a:ext cx="0" cy="280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51520" y="1420918"/>
                <a:ext cx="623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420918"/>
                <a:ext cx="623312" cy="400110"/>
              </a:xfrm>
              <a:prstGeom prst="rect">
                <a:avLst/>
              </a:prstGeom>
              <a:blipFill rotWithShape="1"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7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如何记忆？</a:t>
            </a: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5" y="980728"/>
            <a:ext cx="27241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05064"/>
            <a:ext cx="27241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496" y="3429000"/>
            <a:ext cx="29177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个或非门首尾相连？</a:t>
            </a:r>
            <a:endParaRPr lang="en-US" altLang="zh-CN" sz="2200" b="1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247774"/>
                  </p:ext>
                </p:extLst>
              </p:nvPr>
            </p:nvGraphicFramePr>
            <p:xfrm>
              <a:off x="2915816" y="4042752"/>
              <a:ext cx="3354761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925"/>
                    <a:gridCol w="533672"/>
                    <a:gridCol w="762388"/>
                    <a:gridCol w="762388"/>
                    <a:gridCol w="762388"/>
                  </a:tblGrid>
                  <a:tr h="3497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?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?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?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?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?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trike="noStrike" baseline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trike="noStrike" baseline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strike="noStrike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247774"/>
                  </p:ext>
                </p:extLst>
              </p:nvPr>
            </p:nvGraphicFramePr>
            <p:xfrm>
              <a:off x="2915816" y="4042752"/>
              <a:ext cx="3354761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925"/>
                    <a:gridCol w="533672"/>
                    <a:gridCol w="762388"/>
                    <a:gridCol w="762388"/>
                    <a:gridCol w="762388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136" t="-10000" r="-530682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l="-102299" t="-10000" r="-436782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l="-139683" t="-10000" r="-201587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l="-241600" t="-10000" r="-103200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?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?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?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?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?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trike="noStrike" baseline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trike="noStrike" baseline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strike="noStrike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cxnSp>
        <p:nvCxnSpPr>
          <p:cNvPr id="4" name="直接箭头连接符 3"/>
          <p:cNvCxnSpPr/>
          <p:nvPr/>
        </p:nvCxnSpPr>
        <p:spPr bwMode="auto">
          <a:xfrm flipV="1">
            <a:off x="827584" y="4707730"/>
            <a:ext cx="0" cy="1224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17" name="Picture 4" descr="AACFLQB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49" b="37716"/>
          <a:stretch/>
        </p:blipFill>
        <p:spPr bwMode="auto">
          <a:xfrm>
            <a:off x="794779" y="44624"/>
            <a:ext cx="1184933" cy="88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779560"/>
                  </p:ext>
                </p:extLst>
              </p:nvPr>
            </p:nvGraphicFramePr>
            <p:xfrm>
              <a:off x="3203848" y="1021527"/>
              <a:ext cx="4176464" cy="2191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954"/>
                    <a:gridCol w="509846"/>
                    <a:gridCol w="585799"/>
                    <a:gridCol w="546191"/>
                    <a:gridCol w="2040674"/>
                  </a:tblGrid>
                  <a:tr h="3600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O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𝑰</m:t>
                                    </m:r>
                                    <m:r>
                                      <a:rPr lang="en-US" altLang="zh-CN" sz="2000" b="1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2000" b="1" dirty="0" smtClean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zh-CN" altLang="en-US" sz="2000" b="0" dirty="0" smtClean="0">
                              <a:solidFill>
                                <a:schemeClr val="tx1"/>
                              </a:solidFill>
                            </a:rPr>
                            <a:t>输出随输入而变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≡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262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 smtClean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000" b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7779560"/>
                  </p:ext>
                </p:extLst>
              </p:nvPr>
            </p:nvGraphicFramePr>
            <p:xfrm>
              <a:off x="3203848" y="1021527"/>
              <a:ext cx="4176464" cy="2191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954"/>
                    <a:gridCol w="509846"/>
                    <a:gridCol w="585799"/>
                    <a:gridCol w="546191"/>
                    <a:gridCol w="2040674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6"/>
                          <a:stretch>
                            <a:fillRect l="-1235" t="-9231" r="-745679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6"/>
                          <a:stretch>
                            <a:fillRect l="-97619" t="-9231" r="-619048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172917" t="-9231" r="-441667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6"/>
                          <a:stretch>
                            <a:fillRect l="-294382" t="-9231" r="-376404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104776" t="-46405" b="-103922"/>
                          </a:stretch>
                        </a:blipFil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6"/>
                          <a:stretch>
                            <a:fillRect l="-104776" t="-158865" b="-12766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 smtClean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000" b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8611" y="4258776"/>
                <a:ext cx="23905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74638" indent="-27463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时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𝑂</m:t>
                        </m:r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611" y="4258776"/>
                <a:ext cx="2390591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2296" t="-3077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402120" y="4762832"/>
                <a:ext cx="23905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74638" indent="-27463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时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𝑂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0" y="4762832"/>
                <a:ext cx="2390591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2296" t="-1515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402120" y="5298826"/>
                <a:ext cx="24559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若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𝐼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=0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则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000" i="1">
                              <a:latin typeface="Cambria Math"/>
                            </a:rPr>
                            <m:t>𝑂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0" y="5298826"/>
                <a:ext cx="2455992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 bwMode="auto">
          <a:xfrm>
            <a:off x="794779" y="1425839"/>
            <a:ext cx="0" cy="280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" name="直接箭头连接符 13"/>
          <p:cNvCxnSpPr>
            <a:stCxn id="8" idx="1"/>
          </p:cNvCxnSpPr>
          <p:nvPr/>
        </p:nvCxnSpPr>
        <p:spPr bwMode="auto">
          <a:xfrm flipH="1">
            <a:off x="5292080" y="4458831"/>
            <a:ext cx="1116531" cy="159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  <p:sp>
        <p:nvSpPr>
          <p:cNvPr id="71680" name="圆角矩形 71679"/>
          <p:cNvSpPr/>
          <p:nvPr/>
        </p:nvSpPr>
        <p:spPr bwMode="auto">
          <a:xfrm>
            <a:off x="4762857" y="4042752"/>
            <a:ext cx="720080" cy="112019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22" name="直接箭头连接符 21"/>
          <p:cNvCxnSpPr>
            <a:stCxn id="21" idx="1"/>
          </p:cNvCxnSpPr>
          <p:nvPr/>
        </p:nvCxnSpPr>
        <p:spPr bwMode="auto">
          <a:xfrm flipH="1">
            <a:off x="5292080" y="4962887"/>
            <a:ext cx="1110040" cy="159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44391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如何记忆？</a:t>
            </a: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5" y="980728"/>
            <a:ext cx="27241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05064"/>
            <a:ext cx="27241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496" y="3429000"/>
            <a:ext cx="29177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个或非门首尾相连？</a:t>
            </a:r>
            <a:endParaRPr lang="en-US" altLang="zh-CN" sz="2200" b="1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1630425"/>
                  </p:ext>
                </p:extLst>
              </p:nvPr>
            </p:nvGraphicFramePr>
            <p:xfrm>
              <a:off x="2915816" y="3429000"/>
              <a:ext cx="3354761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925"/>
                    <a:gridCol w="533672"/>
                    <a:gridCol w="762388"/>
                    <a:gridCol w="762388"/>
                    <a:gridCol w="762388"/>
                  </a:tblGrid>
                  <a:tr h="3497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trike="noStrike" baseline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CN" altLang="en-US" strike="noStrike" baseline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strike="noStrike" kern="1200" baseline="0" dirty="0" smtClean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strike="noStrike" kern="1200" baseline="0" dirty="0">
                            <a:solidFill>
                              <a:srgbClr val="C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strike="noStrike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strike="noStrike" kern="1200" baseline="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strike="noStrike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strike="noStrike" kern="1200" baseline="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1630425"/>
                  </p:ext>
                </p:extLst>
              </p:nvPr>
            </p:nvGraphicFramePr>
            <p:xfrm>
              <a:off x="2915816" y="3429000"/>
              <a:ext cx="3354761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925"/>
                    <a:gridCol w="533672"/>
                    <a:gridCol w="762388"/>
                    <a:gridCol w="762388"/>
                    <a:gridCol w="762388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136" t="-10000" r="-530682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l="-102299" t="-10000" r="-436782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l="-139683" t="-10000" r="-201587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l="-241600" t="-10000" r="-103200" b="-5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solidFill>
                                <a:srgbClr val="FF0000"/>
                              </a:solidFill>
                            </a:rPr>
                            <a:t>保持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trike="noStrike" baseline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CN" altLang="en-US" strike="noStrike" baseline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strike="noStrike" kern="1200" baseline="0" dirty="0" smtClean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strike="noStrike" kern="1200" baseline="0" dirty="0">
                            <a:solidFill>
                              <a:srgbClr val="C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strike="noStrike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strike="noStrike" kern="1200" baseline="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strike="noStrike" kern="1200" baseline="0" dirty="0" smtClean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strike="noStrike" kern="1200" baseline="0" dirty="0">
                            <a:solidFill>
                              <a:schemeClr val="bg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altLang="zh-CN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cxnSp>
        <p:nvCxnSpPr>
          <p:cNvPr id="4" name="直接箭头连接符 3"/>
          <p:cNvCxnSpPr/>
          <p:nvPr/>
        </p:nvCxnSpPr>
        <p:spPr bwMode="auto">
          <a:xfrm flipV="1">
            <a:off x="827584" y="4707730"/>
            <a:ext cx="0" cy="1224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17" name="Picture 4" descr="AACFLQB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49" b="37716"/>
          <a:stretch/>
        </p:blipFill>
        <p:spPr bwMode="auto">
          <a:xfrm>
            <a:off x="794779" y="44624"/>
            <a:ext cx="1184933" cy="88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8611" y="3645024"/>
                <a:ext cx="23905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74638" indent="-27463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时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𝑂</m:t>
                        </m:r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611" y="3645024"/>
                <a:ext cx="2390591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2041" t="-1515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402120" y="4149080"/>
                <a:ext cx="23905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74638" indent="-27463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时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𝑂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0" y="4149080"/>
                <a:ext cx="2390591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2041" t="-153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372200" y="5189130"/>
                <a:ext cx="26279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68288" indent="-2682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=0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时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𝑂</m:t>
                        </m:r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𝑂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5189130"/>
                <a:ext cx="2627964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1856" t="-1515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402120" y="4685074"/>
                <a:ext cx="26343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74638" indent="-27463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=0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时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𝑂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𝑂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0" y="4685074"/>
                <a:ext cx="2634376" cy="400110"/>
              </a:xfrm>
              <a:prstGeom prst="rect">
                <a:avLst/>
              </a:prstGeom>
              <a:blipFill rotWithShape="1">
                <a:blip r:embed="rId9"/>
                <a:stretch>
                  <a:fillRect l="-1852" t="-1538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 bwMode="auto">
          <a:xfrm>
            <a:off x="794779" y="1425839"/>
            <a:ext cx="0" cy="280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771800" y="5661248"/>
                <a:ext cx="6458819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68288" indent="-2682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𝑰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且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𝑰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sz="2000" b="1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sz="2000" b="1" dirty="0" smtClean="0"/>
                  <a:t>两个输入对输出均不起作用，此时需要看两输出原来值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,</a:t>
                </a:r>
              </a:p>
              <a:p>
                <a:r>
                  <a:rPr lang="zh-CN" altLang="en-US" sz="2000" b="1" dirty="0" smtClean="0"/>
                  <a:t>若两输出是相反的，能够自动维持原状态不变。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5661248"/>
                <a:ext cx="6458819" cy="1015663"/>
              </a:xfrm>
              <a:prstGeom prst="rect">
                <a:avLst/>
              </a:prstGeom>
              <a:blipFill rotWithShape="0">
                <a:blip r:embed="rId10"/>
                <a:stretch>
                  <a:fillRect l="-1039" t="-1205" r="-1039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3763981"/>
                  </p:ext>
                </p:extLst>
              </p:nvPr>
            </p:nvGraphicFramePr>
            <p:xfrm>
              <a:off x="3203848" y="1021527"/>
              <a:ext cx="4176464" cy="2191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954"/>
                    <a:gridCol w="509846"/>
                    <a:gridCol w="585799"/>
                    <a:gridCol w="546191"/>
                    <a:gridCol w="2040674"/>
                  </a:tblGrid>
                  <a:tr h="3600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0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O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𝑰</m:t>
                                    </m:r>
                                    <m:r>
                                      <a:rPr lang="en-US" altLang="zh-CN" sz="2000" b="1" i="1"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2000" b="1" dirty="0" smtClean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r>
                            <a:rPr lang="zh-CN" altLang="en-US" sz="2000" b="0" dirty="0" smtClean="0">
                              <a:solidFill>
                                <a:schemeClr val="tx1"/>
                              </a:solidFill>
                            </a:rPr>
                            <a:t>输出随输入而变</a:t>
                          </a:r>
                          <a:endParaRPr lang="zh-CN" alt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000" b="1" i="1"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2000" b="1" i="1" smtClean="0"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/>
                                    <a:ea typeface="Cambria Math"/>
                                  </a:rPr>
                                  <m:t>≡</m:t>
                                </m:r>
                                <m:r>
                                  <a:rPr lang="en-US" altLang="zh-CN" sz="2000" b="1" i="1" smtClean="0"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2629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 smtClean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000" b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表格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3763981"/>
                  </p:ext>
                </p:extLst>
              </p:nvPr>
            </p:nvGraphicFramePr>
            <p:xfrm>
              <a:off x="3203848" y="1021527"/>
              <a:ext cx="4176464" cy="21914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93954"/>
                    <a:gridCol w="509846"/>
                    <a:gridCol w="585799"/>
                    <a:gridCol w="546191"/>
                    <a:gridCol w="2040674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1">
                          <a:blip r:embed="rId11"/>
                          <a:stretch>
                            <a:fillRect l="-1235" t="-9231" r="-745679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1">
                          <a:blip r:embed="rId11"/>
                          <a:stretch>
                            <a:fillRect l="-97619" t="-9231" r="-619048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11"/>
                          <a:stretch>
                            <a:fillRect l="-172917" t="-9231" r="-441667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11"/>
                          <a:stretch>
                            <a:fillRect l="-294382" t="-9231" r="-376404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0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11"/>
                          <a:stretch>
                            <a:fillRect l="-104776" t="-46405" b="-103922"/>
                          </a:stretch>
                        </a:blipFil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/>
                            <a:t>1</a:t>
                          </a:r>
                          <a:endParaRPr lang="zh-CN" alt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663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0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0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1">
                          <a:blip r:embed="rId11"/>
                          <a:stretch>
                            <a:fillRect l="-104776" t="-158865" b="-12766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/>
                            <a:t>1</a:t>
                          </a:r>
                          <a:endParaRPr lang="zh-CN" altLang="en-US" sz="20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b="1" dirty="0" smtClean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000" b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0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5" name="圆角矩形 24"/>
          <p:cNvSpPr/>
          <p:nvPr/>
        </p:nvSpPr>
        <p:spPr bwMode="auto">
          <a:xfrm>
            <a:off x="2915816" y="4523064"/>
            <a:ext cx="3312368" cy="75201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30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如何记忆？</a:t>
            </a: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5" y="980728"/>
            <a:ext cx="27241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005064"/>
            <a:ext cx="27241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5496" y="3429000"/>
            <a:ext cx="29177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个或非门首尾相连？</a:t>
            </a:r>
            <a:endParaRPr lang="en-US" altLang="zh-CN" sz="2200" b="1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8305217"/>
                  </p:ext>
                </p:extLst>
              </p:nvPr>
            </p:nvGraphicFramePr>
            <p:xfrm>
              <a:off x="2915816" y="2168860"/>
              <a:ext cx="3312368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178"/>
                    <a:gridCol w="526928"/>
                    <a:gridCol w="746094"/>
                    <a:gridCol w="759414"/>
                    <a:gridCol w="752754"/>
                  </a:tblGrid>
                  <a:tr h="3497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trike="noStrike" baseline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CN" altLang="en-US" strike="noStrike" baseline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strike="noStrike" kern="1200" baseline="0" dirty="0" smtClean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strike="noStrike" kern="1200" baseline="0" dirty="0">
                            <a:solidFill>
                              <a:srgbClr val="C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strike="noStrike" kern="1200" baseline="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strike="noStrike" kern="1200" baseline="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solidFill>
                                <a:srgbClr val="FF0000"/>
                              </a:solidFill>
                            </a:rPr>
                            <a:t>禁用</a:t>
                          </a:r>
                          <a:endParaRPr lang="en-US" altLang="zh-CN" b="1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8305217"/>
                  </p:ext>
                </p:extLst>
              </p:nvPr>
            </p:nvGraphicFramePr>
            <p:xfrm>
              <a:off x="2915816" y="2168860"/>
              <a:ext cx="3312368" cy="2194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7178"/>
                    <a:gridCol w="526928"/>
                    <a:gridCol w="746094"/>
                    <a:gridCol w="759414"/>
                    <a:gridCol w="752754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1149" t="-10000" r="-52988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l="-102326" t="-10000" r="-436047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l="-141463" t="-10000" r="-204878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4"/>
                          <a:stretch>
                            <a:fillRect l="-239516" t="-10000" r="-103226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trike="noStrike" baseline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CN" altLang="en-US" strike="noStrike" baseline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strike="noStrike" kern="1200" baseline="0" dirty="0" smtClean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800" strike="noStrike" kern="1200" baseline="0" dirty="0">
                            <a:solidFill>
                              <a:srgbClr val="C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strike="noStrike" kern="1200" baseline="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800" b="1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800" b="1" strike="noStrike" kern="1200" baseline="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b="1" dirty="0" smtClean="0">
                              <a:solidFill>
                                <a:srgbClr val="FF0000"/>
                              </a:solidFill>
                            </a:rPr>
                            <a:t>禁用</a:t>
                          </a:r>
                          <a:endParaRPr lang="en-US" altLang="zh-CN" b="1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cxnSp>
        <p:nvCxnSpPr>
          <p:cNvPr id="4" name="直接箭头连接符 3"/>
          <p:cNvCxnSpPr/>
          <p:nvPr/>
        </p:nvCxnSpPr>
        <p:spPr bwMode="auto">
          <a:xfrm flipV="1">
            <a:off x="827584" y="4707730"/>
            <a:ext cx="0" cy="1224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17" name="Picture 4" descr="AACFLQB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49" b="37716"/>
          <a:stretch/>
        </p:blipFill>
        <p:spPr bwMode="auto">
          <a:xfrm>
            <a:off x="794779" y="44624"/>
            <a:ext cx="1184933" cy="88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8611" y="2384884"/>
                <a:ext cx="23905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74638" indent="-27463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时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𝑂</m:t>
                        </m:r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8611" y="2384884"/>
                <a:ext cx="2390591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2296" t="-3030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6402120" y="2888940"/>
                <a:ext cx="23905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74638" indent="-27463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r>
                      <a:rPr lang="en-US" altLang="zh-CN" sz="2000" b="0" i="1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时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𝑂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000" b="1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0" y="2888940"/>
                <a:ext cx="2390591" cy="400110"/>
              </a:xfrm>
              <a:prstGeom prst="rect">
                <a:avLst/>
              </a:prstGeom>
              <a:blipFill rotWithShape="0">
                <a:blip r:embed="rId7"/>
                <a:stretch>
                  <a:fillRect l="-2296" t="-3030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372200" y="3928990"/>
                <a:ext cx="262796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68288" indent="-26828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=0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时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𝑂</m:t>
                        </m:r>
                        <m:r>
                          <a:rPr lang="en-US" altLang="zh-CN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/>
                              </a:rPr>
                              <m:t>𝑂</m:t>
                            </m:r>
                            <m:r>
                              <a:rPr lang="en-US" altLang="zh-CN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3928990"/>
                <a:ext cx="2627964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2088" t="-3077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402120" y="3424934"/>
                <a:ext cx="263437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74638" indent="-274638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=0</m:t>
                    </m:r>
                    <m:r>
                      <a:rPr lang="zh-CN" altLang="en-US" sz="2000" b="0" i="1" smtClean="0">
                        <a:latin typeface="Cambria Math"/>
                        <a:ea typeface="Cambria Math"/>
                      </a:rPr>
                      <m:t>时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/>
                          </a:rPr>
                          <m:t>𝑂</m:t>
                        </m:r>
                        <m:r>
                          <a:rPr lang="en-US" altLang="zh-CN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/>
                              </a:rPr>
                              <m:t>𝑂</m:t>
                            </m:r>
                            <m:r>
                              <a:rPr lang="en-US" altLang="zh-CN" sz="20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120" y="3424934"/>
                <a:ext cx="2634376" cy="400110"/>
              </a:xfrm>
              <a:prstGeom prst="rect">
                <a:avLst/>
              </a:prstGeom>
              <a:blipFill rotWithShape="0">
                <a:blip r:embed="rId9"/>
                <a:stretch>
                  <a:fillRect l="-2083" t="-3077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 bwMode="auto">
          <a:xfrm>
            <a:off x="794779" y="1425839"/>
            <a:ext cx="0" cy="2808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839069" y="4528631"/>
                <a:ext cx="4901283" cy="2092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68288" indent="-268288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𝑰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且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𝑰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</m:t>
                    </m:r>
                  </m:oMath>
                </a14:m>
                <a:endParaRPr lang="en-US" altLang="zh-CN" sz="2000" b="1" dirty="0" smtClean="0">
                  <a:solidFill>
                    <a:srgbClr val="FF0000"/>
                  </a:solidFill>
                </a:endParaRPr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/>
                  <a:t>既不是定义</a:t>
                </a:r>
                <a:r>
                  <a:rPr lang="en-US" altLang="zh-CN" sz="2000" b="1" dirty="0" smtClean="0"/>
                  <a:t>1</a:t>
                </a:r>
                <a:r>
                  <a:rPr lang="zh-CN" altLang="en-US" sz="2000" b="1" dirty="0" smtClean="0"/>
                  <a:t>状态，也不是定义</a:t>
                </a:r>
                <a:r>
                  <a:rPr lang="en-US" altLang="zh-CN" sz="2000" b="1" dirty="0" smtClean="0"/>
                  <a:t>0</a:t>
                </a:r>
                <a:r>
                  <a:rPr lang="zh-CN" altLang="en-US" sz="2000" b="1" dirty="0" smtClean="0"/>
                  <a:t>状态</a:t>
                </a:r>
                <a:r>
                  <a:rPr lang="zh-CN" altLang="en-US" sz="2000" b="1" dirty="0"/>
                  <a:t>；</a:t>
                </a:r>
                <a:endParaRPr lang="en-US" altLang="zh-CN" sz="2000" b="1" dirty="0" smtClean="0"/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zh-CN" altLang="en-US" sz="2000" b="1" dirty="0" smtClean="0"/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zh-CN" altLang="en-US" sz="2000" b="1" dirty="0" smtClean="0"/>
                  <a:t>都</a:t>
                </a:r>
                <a:r>
                  <a:rPr lang="en-US" altLang="zh-CN" sz="2000" b="1" dirty="0" smtClean="0"/>
                  <a:t>=0</a:t>
                </a:r>
                <a:r>
                  <a:rPr lang="zh-CN" altLang="en-US" sz="2000" b="1" dirty="0" smtClean="0"/>
                  <a:t>，相互矛盾；</a:t>
                </a:r>
                <a:endParaRPr lang="en-US" altLang="zh-CN" sz="2000" b="1" dirty="0" smtClean="0"/>
              </a:p>
              <a:p>
                <a:pPr marL="342900" indent="-34290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/>
                  <a:t>当两输入端都同时回到</a:t>
                </a:r>
                <a:r>
                  <a:rPr lang="en-US" altLang="zh-CN" sz="2000" b="1" dirty="0" smtClean="0"/>
                  <a:t>0</a:t>
                </a:r>
                <a:r>
                  <a:rPr lang="zh-CN" altLang="en-US" sz="2000" b="1" dirty="0" smtClean="0"/>
                  <a:t>之后，无法确定次态是</a:t>
                </a:r>
                <a:r>
                  <a:rPr lang="en-US" altLang="zh-CN" sz="2000" b="1" dirty="0" smtClean="0"/>
                  <a:t>0</a:t>
                </a:r>
                <a:r>
                  <a:rPr lang="zh-CN" altLang="en-US" sz="2000" b="1" dirty="0" smtClean="0"/>
                  <a:t>还是</a:t>
                </a:r>
                <a:r>
                  <a:rPr lang="en-US" altLang="zh-CN" sz="2000" b="1" dirty="0" smtClean="0"/>
                  <a:t>1</a:t>
                </a:r>
                <a:r>
                  <a:rPr lang="zh-CN" altLang="en-US" sz="2000" b="1" dirty="0" smtClean="0"/>
                  <a:t>，即产生不确定状态。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069" y="4528631"/>
                <a:ext cx="4901283" cy="2092881"/>
              </a:xfrm>
              <a:prstGeom prst="rect">
                <a:avLst/>
              </a:prstGeom>
              <a:blipFill rotWithShape="0">
                <a:blip r:embed="rId10"/>
                <a:stretch>
                  <a:fillRect l="-1119" r="-1990" b="-2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圆角矩形 24"/>
          <p:cNvSpPr/>
          <p:nvPr/>
        </p:nvSpPr>
        <p:spPr bwMode="auto">
          <a:xfrm>
            <a:off x="2915816" y="4025098"/>
            <a:ext cx="3312368" cy="37600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7596336" y="5085184"/>
            <a:ext cx="144016" cy="1440160"/>
          </a:xfrm>
          <a:prstGeom prst="rightBrac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13466" y="557443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禁用</a:t>
            </a:r>
            <a:endParaRPr lang="zh-CN" altLang="en-US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6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如何记忆？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504" y="951111"/>
            <a:ext cx="3349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Arial" pitchFamily="34" charset="0"/>
              <a:buChar char="•"/>
            </a:pPr>
            <a:r>
              <a:rPr lang="en-US" altLang="zh-CN" b="1" dirty="0" smtClean="0"/>
              <a:t>2</a:t>
            </a:r>
            <a:r>
              <a:rPr lang="zh-CN" altLang="en-US" b="1" dirty="0" smtClean="0"/>
              <a:t>个或非门首尾相连后</a:t>
            </a:r>
            <a:endParaRPr lang="en-US" altLang="zh-CN" b="1" dirty="0" smtClean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74" y="4077072"/>
            <a:ext cx="2761265" cy="228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263674" y="1450082"/>
            <a:ext cx="2724150" cy="2266950"/>
            <a:chOff x="35496" y="1378074"/>
            <a:chExt cx="2724150" cy="2266950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78074"/>
              <a:ext cx="2724150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直接箭头连接符 3"/>
            <p:cNvCxnSpPr/>
            <p:nvPr/>
          </p:nvCxnSpPr>
          <p:spPr bwMode="auto">
            <a:xfrm flipH="1" flipV="1">
              <a:off x="814521" y="2080604"/>
              <a:ext cx="909" cy="120438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ysDash"/>
              <a:miter lim="800000"/>
              <a:headEnd type="none" w="med" len="med"/>
              <a:tailEnd type="triangle" w="med" len="med"/>
            </a:ln>
            <a:effectLst/>
          </p:spPr>
        </p:cxnSp>
      </p:grpSp>
      <p:pic>
        <p:nvPicPr>
          <p:cNvPr id="17" name="Picture 4" descr="AACFLQB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49" b="37716"/>
          <a:stretch/>
        </p:blipFill>
        <p:spPr bwMode="auto">
          <a:xfrm>
            <a:off x="794779" y="44624"/>
            <a:ext cx="1184933" cy="88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121299"/>
                  </p:ext>
                </p:extLst>
              </p:nvPr>
            </p:nvGraphicFramePr>
            <p:xfrm>
              <a:off x="3923928" y="1484784"/>
              <a:ext cx="432048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7623"/>
                    <a:gridCol w="687298"/>
                    <a:gridCol w="981853"/>
                    <a:gridCol w="981853"/>
                    <a:gridCol w="981853"/>
                  </a:tblGrid>
                  <a:tr h="34975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24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24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置</a:t>
                          </a:r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置</a:t>
                          </a:r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 smtClean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trike="noStrike" baseline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CN" altLang="en-US" sz="2400" strike="noStrike" baseline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strike="noStrike" kern="1200" baseline="0" dirty="0" smtClean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strike="noStrike" kern="1200" baseline="0" dirty="0">
                            <a:solidFill>
                              <a:srgbClr val="C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strike="noStrike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strike="noStrike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 smtClean="0">
                              <a:solidFill>
                                <a:schemeClr val="tx1"/>
                              </a:solidFill>
                            </a:rPr>
                            <a:t>禁用</a:t>
                          </a:r>
                          <a:endParaRPr lang="en-US" altLang="zh-CN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2121299"/>
                  </p:ext>
                </p:extLst>
              </p:nvPr>
            </p:nvGraphicFramePr>
            <p:xfrm>
              <a:off x="3923928" y="1484784"/>
              <a:ext cx="432048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7623"/>
                    <a:gridCol w="687298"/>
                    <a:gridCol w="981853"/>
                    <a:gridCol w="981853"/>
                    <a:gridCol w="981853"/>
                  </a:tblGrid>
                  <a:tr h="457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885" t="-12000" r="-531858" b="-5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6"/>
                          <a:stretch>
                            <a:fillRect l="-100885" t="-12000" r="-431858" b="-5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6"/>
                          <a:stretch>
                            <a:fillRect l="-140994" t="-12000" r="-203106" b="-5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6"/>
                          <a:stretch>
                            <a:fillRect l="-239506" t="-12000" r="-101852" b="-5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置</a:t>
                          </a:r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置</a:t>
                          </a:r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5720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 smtClean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5720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strike="noStrike" baseline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CN" altLang="en-US" sz="2400" strike="noStrike" baseline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strike="noStrike" kern="1200" baseline="0" dirty="0" smtClean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2400" strike="noStrike" kern="1200" baseline="0" dirty="0">
                            <a:solidFill>
                              <a:srgbClr val="C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strike="noStrike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2400" b="1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2400" b="1" strike="noStrike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b="1" dirty="0" smtClean="0">
                              <a:solidFill>
                                <a:schemeClr val="tx1"/>
                              </a:solidFill>
                            </a:rPr>
                            <a:t>禁用</a:t>
                          </a:r>
                          <a:endParaRPr lang="en-US" altLang="zh-CN" sz="2400" b="1" dirty="0" smtClean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矩形 8"/>
          <p:cNvSpPr/>
          <p:nvPr/>
        </p:nvSpPr>
        <p:spPr>
          <a:xfrm rot="453911">
            <a:off x="3851920" y="4869160"/>
            <a:ext cx="4658839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sz="2800" dirty="0"/>
              <a:t>SR (</a:t>
            </a:r>
            <a:r>
              <a:rPr lang="en-US" altLang="zh-CN" sz="2800" dirty="0">
                <a:solidFill>
                  <a:srgbClr val="0070C0"/>
                </a:solidFill>
              </a:rPr>
              <a:t>S</a:t>
            </a:r>
            <a:r>
              <a:rPr lang="en-US" altLang="zh-CN" sz="2800" dirty="0"/>
              <a:t>et-</a:t>
            </a:r>
            <a:r>
              <a:rPr lang="en-US" altLang="zh-CN" sz="2800" dirty="0">
                <a:solidFill>
                  <a:srgbClr val="0070C0"/>
                </a:solidFill>
              </a:rPr>
              <a:t>R</a:t>
            </a:r>
            <a:r>
              <a:rPr lang="en-US" altLang="zh-CN" sz="2800" dirty="0"/>
              <a:t>eset) Latch </a:t>
            </a:r>
            <a:r>
              <a:rPr lang="zh-CN" altLang="en-US" sz="2800" dirty="0" smtClean="0"/>
              <a:t>锁存器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934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/>
              <a:t>SR</a:t>
            </a:r>
            <a:r>
              <a:rPr lang="en-US" altLang="zh-CN" sz="3600" dirty="0">
                <a:solidFill>
                  <a:schemeClr val="tx1"/>
                </a:solidFill>
              </a:rPr>
              <a:t> (</a:t>
            </a:r>
            <a:r>
              <a:rPr lang="en-US" altLang="zh-CN" sz="3600" dirty="0">
                <a:solidFill>
                  <a:srgbClr val="0070C0"/>
                </a:solidFill>
              </a:rPr>
              <a:t>S</a:t>
            </a:r>
            <a:r>
              <a:rPr lang="en-US" altLang="zh-CN" sz="3600" dirty="0">
                <a:solidFill>
                  <a:schemeClr val="tx1"/>
                </a:solidFill>
              </a:rPr>
              <a:t>et-</a:t>
            </a:r>
            <a:r>
              <a:rPr lang="en-US" altLang="zh-CN" sz="3600" dirty="0">
                <a:solidFill>
                  <a:srgbClr val="0070C0"/>
                </a:solidFill>
              </a:rPr>
              <a:t>R</a:t>
            </a:r>
            <a:r>
              <a:rPr lang="en-US" altLang="zh-CN" sz="3600" dirty="0">
                <a:solidFill>
                  <a:schemeClr val="tx1"/>
                </a:solidFill>
              </a:rPr>
              <a:t>eset)</a:t>
            </a:r>
            <a:r>
              <a:rPr lang="en-US" altLang="zh-CN" sz="3600" dirty="0" smtClean="0"/>
              <a:t> Latch Logic (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NOR</a:t>
            </a:r>
            <a:r>
              <a:rPr lang="en-US" altLang="zh-CN" sz="3600" dirty="0" smtClean="0"/>
              <a:t> Gates)</a:t>
            </a:r>
          </a:p>
        </p:txBody>
      </p:sp>
      <p:sp>
        <p:nvSpPr>
          <p:cNvPr id="24883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0" y="982216"/>
            <a:ext cx="9144000" cy="1510680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cs typeface="Tahoma" pitchFamily="34" charset="0"/>
              </a:rPr>
              <a:t>The SR latch with NOR Gates has two useful states </a:t>
            </a:r>
          </a:p>
          <a:p>
            <a:pPr lvl="1" eaLnBrk="1" hangingPunct="1"/>
            <a:r>
              <a:rPr lang="en-US" altLang="zh-CN" sz="2400" dirty="0" smtClean="0">
                <a:cs typeface="Tahoma" pitchFamily="34" charset="0"/>
              </a:rPr>
              <a:t>When </a:t>
            </a:r>
            <a:r>
              <a:rPr lang="en-US" altLang="zh-CN" sz="2400" b="1" dirty="0" smtClean="0">
                <a:cs typeface="Tahoma" pitchFamily="34" charset="0"/>
              </a:rPr>
              <a:t>Q=1</a:t>
            </a:r>
            <a:r>
              <a:rPr lang="en-US" altLang="zh-CN" sz="2400" dirty="0" smtClean="0">
                <a:cs typeface="Tahoma" pitchFamily="34" charset="0"/>
              </a:rPr>
              <a:t> and Q</a:t>
            </a:r>
            <a:r>
              <a:rPr lang="en-US" altLang="zh-CN" sz="2400" dirty="0" smtClean="0">
                <a:latin typeface="Times New Roman" pitchFamily="18" charset="0"/>
                <a:cs typeface="Tahoma" pitchFamily="34" charset="0"/>
              </a:rPr>
              <a:t>'</a:t>
            </a:r>
            <a:r>
              <a:rPr lang="en-US" altLang="zh-CN" sz="2400" dirty="0" smtClean="0">
                <a:cs typeface="Tahoma" pitchFamily="34" charset="0"/>
              </a:rPr>
              <a:t>=0 the latch is said to be in a </a:t>
            </a:r>
            <a:r>
              <a:rPr lang="en-US" altLang="zh-CN" sz="2400" b="1" u="sng" dirty="0" smtClean="0">
                <a:cs typeface="Tahoma" pitchFamily="34" charset="0"/>
              </a:rPr>
              <a:t>set</a:t>
            </a:r>
            <a:r>
              <a:rPr lang="en-US" altLang="zh-CN" sz="2400" u="sng" dirty="0" smtClean="0">
                <a:cs typeface="Tahoma" pitchFamily="34" charset="0"/>
              </a:rPr>
              <a:t> state</a:t>
            </a:r>
            <a:r>
              <a:rPr lang="en-US" altLang="zh-CN" sz="2400" dirty="0" smtClean="0">
                <a:cs typeface="Tahoma" pitchFamily="34" charset="0"/>
              </a:rPr>
              <a:t>. </a:t>
            </a:r>
          </a:p>
          <a:p>
            <a:pPr lvl="1" eaLnBrk="1" hangingPunct="1"/>
            <a:r>
              <a:rPr lang="en-US" altLang="zh-CN" sz="2400" dirty="0" smtClean="0">
                <a:cs typeface="Tahoma" pitchFamily="34" charset="0"/>
              </a:rPr>
              <a:t>When </a:t>
            </a:r>
            <a:r>
              <a:rPr lang="en-US" altLang="zh-CN" sz="2400" b="1" dirty="0" smtClean="0">
                <a:cs typeface="Tahoma" pitchFamily="34" charset="0"/>
              </a:rPr>
              <a:t>Q=0</a:t>
            </a:r>
            <a:r>
              <a:rPr lang="en-US" altLang="zh-CN" sz="2400" dirty="0" smtClean="0">
                <a:cs typeface="Tahoma" pitchFamily="34" charset="0"/>
              </a:rPr>
              <a:t> and Q</a:t>
            </a:r>
            <a:r>
              <a:rPr lang="en-US" altLang="zh-CN" sz="2400" dirty="0" smtClean="0">
                <a:latin typeface="Times New Roman" pitchFamily="18" charset="0"/>
                <a:cs typeface="Tahoma" pitchFamily="34" charset="0"/>
              </a:rPr>
              <a:t>'</a:t>
            </a:r>
            <a:r>
              <a:rPr lang="en-US" altLang="zh-CN" sz="2400" dirty="0" smtClean="0">
                <a:cs typeface="Tahoma" pitchFamily="34" charset="0"/>
              </a:rPr>
              <a:t>=1 the latch is said to be in a </a:t>
            </a:r>
            <a:r>
              <a:rPr lang="en-US" altLang="zh-CN" sz="2400" b="1" u="sng" dirty="0" smtClean="0">
                <a:cs typeface="Tahoma" pitchFamily="34" charset="0"/>
              </a:rPr>
              <a:t>reset</a:t>
            </a:r>
            <a:r>
              <a:rPr lang="en-US" altLang="zh-CN" sz="2400" u="sng" dirty="0" smtClean="0">
                <a:cs typeface="Tahoma" pitchFamily="34" charset="0"/>
              </a:rPr>
              <a:t> state</a:t>
            </a:r>
            <a:r>
              <a:rPr lang="en-US" altLang="zh-CN" sz="2400" dirty="0" smtClean="0">
                <a:cs typeface="Tahoma" pitchFamily="34" charset="0"/>
              </a:rPr>
              <a:t>.</a:t>
            </a:r>
          </a:p>
        </p:txBody>
      </p:sp>
      <p:pic>
        <p:nvPicPr>
          <p:cNvPr id="248836" name="Picture 1028" descr="AACFLPX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17"/>
          <a:stretch/>
        </p:blipFill>
        <p:spPr bwMode="auto">
          <a:xfrm>
            <a:off x="107504" y="3933057"/>
            <a:ext cx="8932035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直接连接符 3"/>
          <p:cNvCxnSpPr/>
          <p:nvPr/>
        </p:nvCxnSpPr>
        <p:spPr bwMode="auto">
          <a:xfrm>
            <a:off x="5652120" y="6133595"/>
            <a:ext cx="14401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7135306" y="5986351"/>
            <a:ext cx="864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禁止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  <p:pic>
        <p:nvPicPr>
          <p:cNvPr id="8" name="Picture 4" descr="AACFLQB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6" b="42370"/>
          <a:stretch/>
        </p:blipFill>
        <p:spPr bwMode="auto">
          <a:xfrm>
            <a:off x="6569589" y="2592941"/>
            <a:ext cx="1453476" cy="1032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944773"/>
                  </p:ext>
                </p:extLst>
              </p:nvPr>
            </p:nvGraphicFramePr>
            <p:xfrm>
              <a:off x="2509417" y="2348880"/>
              <a:ext cx="3142704" cy="21018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0175"/>
                    <a:gridCol w="499938"/>
                    <a:gridCol w="714197"/>
                    <a:gridCol w="714197"/>
                    <a:gridCol w="714197"/>
                  </a:tblGrid>
                  <a:tr h="3530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6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16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/>
                            <a:t>1</a:t>
                          </a:r>
                          <a:endParaRPr lang="zh-CN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/>
                            <a:t>置</a:t>
                          </a:r>
                          <a:r>
                            <a:rPr lang="en-US" altLang="zh-CN" sz="1600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/>
                            <a:t>置</a:t>
                          </a:r>
                          <a:r>
                            <a:rPr lang="en-US" altLang="zh-CN" sz="16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6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6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 smtClean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  <a:endParaRPr lang="zh-CN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6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6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strike="noStrike" baseline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CN" altLang="en-US" sz="1600" strike="noStrike" baseline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600" strike="noStrike" kern="1200" baseline="0" dirty="0" smtClean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600" strike="noStrike" kern="1200" baseline="0" dirty="0">
                            <a:solidFill>
                              <a:srgbClr val="C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600" b="1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600" b="1" strike="noStrike" kern="1200" baseline="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600" b="1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600" b="1" strike="noStrike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 smtClean="0">
                              <a:solidFill>
                                <a:srgbClr val="FF0000"/>
                              </a:solidFill>
                            </a:rPr>
                            <a:t>禁用</a:t>
                          </a:r>
                          <a:endParaRPr lang="en-US" altLang="zh-CN" sz="1600" b="1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944773"/>
                  </p:ext>
                </p:extLst>
              </p:nvPr>
            </p:nvGraphicFramePr>
            <p:xfrm>
              <a:off x="2509417" y="2348880"/>
              <a:ext cx="3142704" cy="21018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0175"/>
                    <a:gridCol w="499938"/>
                    <a:gridCol w="714197"/>
                    <a:gridCol w="714197"/>
                    <a:gridCol w="714197"/>
                  </a:tblGrid>
                  <a:tr h="3530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5"/>
                          <a:stretch>
                            <a:fillRect l="-1220" t="-3448" r="-535366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l="-100000" t="-3448" r="-428916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l="-141880" t="-3448" r="-204274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5"/>
                          <a:stretch>
                            <a:fillRect l="-239831" t="-3448" r="-102542" b="-5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/>
                            <a:t>1</a:t>
                          </a:r>
                          <a:endParaRPr lang="zh-CN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/>
                            <a:t>置</a:t>
                          </a:r>
                          <a:r>
                            <a:rPr lang="en-US" altLang="zh-CN" sz="1600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1</a:t>
                          </a:r>
                          <a:endParaRPr lang="zh-CN" altLang="en-US" sz="16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/>
                            <a:t>置</a:t>
                          </a:r>
                          <a:r>
                            <a:rPr lang="en-US" altLang="zh-CN" sz="1600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 smtClean="0"/>
                            <a:t>0</a:t>
                          </a:r>
                          <a:endParaRPr lang="zh-CN" altLang="en-US" sz="16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6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6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zh-CN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 smtClean="0">
                              <a:solidFill>
                                <a:schemeClr val="tx1"/>
                              </a:solidFill>
                            </a:rPr>
                            <a:t>保持</a:t>
                          </a:r>
                          <a:endParaRPr lang="zh-CN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600" b="1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600" b="1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16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4975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strike="noStrike" baseline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zh-CN" altLang="en-US" sz="1600" strike="noStrike" baseline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600" strike="noStrike" kern="1200" baseline="0" dirty="0" smtClean="0">
                              <a:solidFill>
                                <a:srgbClr val="C0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</a:t>
                          </a:r>
                          <a:endParaRPr lang="zh-CN" altLang="en-US" sz="1600" strike="noStrike" kern="1200" baseline="0" dirty="0">
                            <a:solidFill>
                              <a:srgbClr val="C0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600" b="1" strike="noStrike" kern="1200" baseline="0" dirty="0" smtClean="0">
                              <a:solidFill>
                                <a:srgbClr val="FF0000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600" b="1" strike="noStrike" kern="1200" baseline="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altLang="zh-CN" sz="1600" b="1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600" b="1" strike="noStrike" kern="1200" baseline="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b="1" dirty="0" smtClean="0">
                              <a:solidFill>
                                <a:srgbClr val="FF0000"/>
                              </a:solidFill>
                            </a:rPr>
                            <a:t>禁用</a:t>
                          </a:r>
                          <a:endParaRPr lang="en-US" altLang="zh-CN" sz="1600" b="1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1" name="组合 10"/>
          <p:cNvGrpSpPr/>
          <p:nvPr/>
        </p:nvGrpSpPr>
        <p:grpSpPr>
          <a:xfrm>
            <a:off x="505644" y="2425172"/>
            <a:ext cx="1716038" cy="1512168"/>
            <a:chOff x="35496" y="1378074"/>
            <a:chExt cx="2724150" cy="2266950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1378074"/>
              <a:ext cx="2724150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3" name="直接箭头连接符 12"/>
            <p:cNvCxnSpPr/>
            <p:nvPr/>
          </p:nvCxnSpPr>
          <p:spPr bwMode="auto">
            <a:xfrm flipV="1">
              <a:off x="814521" y="2080604"/>
              <a:ext cx="0" cy="118731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ysDash"/>
              <a:miter lim="800000"/>
              <a:headEnd type="none" w="med" len="med"/>
              <a:tailEnd type="triangle" w="med" len="med"/>
            </a:ln>
            <a:effectLst/>
          </p:spPr>
        </p:cxnSp>
      </p:grpSp>
      <p:sp>
        <p:nvSpPr>
          <p:cNvPr id="14" name="TextBox 4"/>
          <p:cNvSpPr txBox="1"/>
          <p:nvPr/>
        </p:nvSpPr>
        <p:spPr>
          <a:xfrm>
            <a:off x="6982172" y="4729000"/>
            <a:ext cx="864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置</a:t>
            </a:r>
            <a:r>
              <a:rPr lang="en-US" altLang="zh-CN" sz="1600" dirty="0" smtClean="0">
                <a:latin typeface="+mn-ea"/>
                <a:ea typeface="+mn-ea"/>
              </a:rPr>
              <a:t>1 )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6985499" y="5357018"/>
            <a:ext cx="864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置</a:t>
            </a:r>
            <a:r>
              <a:rPr lang="en-US" altLang="zh-CN" sz="1600" dirty="0" smtClean="0">
                <a:latin typeface="+mn-ea"/>
                <a:ea typeface="+mn-ea"/>
              </a:rPr>
              <a:t>0 )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634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SR</a:t>
            </a:r>
            <a:r>
              <a:rPr lang="en-US" altLang="zh-CN" dirty="0">
                <a:solidFill>
                  <a:schemeClr val="tx1"/>
                </a:solidFill>
              </a:rPr>
              <a:t> (</a:t>
            </a:r>
            <a:r>
              <a:rPr lang="en-US" altLang="zh-CN" dirty="0">
                <a:solidFill>
                  <a:srgbClr val="0070C0"/>
                </a:solidFill>
              </a:rPr>
              <a:t>S</a:t>
            </a:r>
            <a:r>
              <a:rPr lang="en-US" altLang="zh-CN" dirty="0">
                <a:solidFill>
                  <a:schemeClr val="tx1"/>
                </a:solidFill>
              </a:rPr>
              <a:t>et-</a:t>
            </a:r>
            <a:r>
              <a:rPr lang="en-US" altLang="zh-CN" dirty="0">
                <a:solidFill>
                  <a:srgbClr val="0070C0"/>
                </a:solidFill>
              </a:rPr>
              <a:t>R</a:t>
            </a:r>
            <a:r>
              <a:rPr lang="en-US" altLang="zh-CN" dirty="0">
                <a:solidFill>
                  <a:schemeClr val="tx1"/>
                </a:solidFill>
              </a:rPr>
              <a:t>eset)</a:t>
            </a:r>
            <a:r>
              <a:rPr lang="en-US" altLang="zh-CN" dirty="0"/>
              <a:t> Latch</a:t>
            </a:r>
            <a:endParaRPr lang="zh-CN" altLang="en-US" dirty="0"/>
          </a:p>
        </p:txBody>
      </p:sp>
      <p:pic>
        <p:nvPicPr>
          <p:cNvPr id="5" name="Picture 1028" descr="AACFLPX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39752" y="4964690"/>
            <a:ext cx="3333639" cy="183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0" y="980728"/>
            <a:ext cx="3733800" cy="1952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662" y="998872"/>
            <a:ext cx="3724275" cy="18954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10" y="3005361"/>
            <a:ext cx="3733800" cy="18669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10136" y="2967261"/>
            <a:ext cx="3743325" cy="19431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1381" y="17262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置位</a:t>
            </a:r>
            <a:endParaRPr lang="zh-CN" altLang="en-US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04048" y="172620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复位</a:t>
            </a:r>
            <a:endParaRPr lang="zh-CN" altLang="en-US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1381" y="37081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存储</a:t>
            </a:r>
            <a:endParaRPr lang="zh-CN" altLang="en-US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13870" y="370797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禁止</a:t>
            </a:r>
            <a:endParaRPr lang="zh-CN" altLang="en-US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61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58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 dirty="0">
                            <a:latin typeface="Cambria Math"/>
                          </a:rPr>
                          <m:t>𝑆𝑅</m:t>
                        </m:r>
                      </m:e>
                    </m:acc>
                  </m:oMath>
                </a14:m>
                <a:r>
                  <a:rPr lang="en-US" altLang="zh-TW" dirty="0" smtClean="0"/>
                  <a:t> latch with </a:t>
                </a:r>
                <a:r>
                  <a:rPr lang="en-US" altLang="zh-TW" b="1" dirty="0" smtClean="0">
                    <a:solidFill>
                      <a:srgbClr val="FF0000"/>
                    </a:solidFill>
                  </a:rPr>
                  <a:t>NAND</a:t>
                </a:r>
                <a:r>
                  <a:rPr lang="en-US" altLang="zh-TW" dirty="0" smtClean="0"/>
                  <a:t> gates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758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5839" b="-22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1028" descr="AACFLPX0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7418" y="980729"/>
            <a:ext cx="8113014" cy="2245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0" name="Picture 8" descr="AACFLPY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4"/>
          <a:stretch/>
        </p:blipFill>
        <p:spPr bwMode="auto">
          <a:xfrm>
            <a:off x="179512" y="3356992"/>
            <a:ext cx="8692515" cy="3256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79512" y="6158632"/>
            <a:ext cx="8712968" cy="3667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40000"/>
              </a:spcBef>
              <a:buClr>
                <a:srgbClr val="663300"/>
              </a:buClr>
              <a:buFont typeface="Wingdings" pitchFamily="2" charset="2"/>
              <a:buChar char="u"/>
            </a:pPr>
            <a:r>
              <a:rPr kumimoji="0" lang="en-US" altLang="zh-CN" sz="1800" dirty="0"/>
              <a:t>Because the NAND latch requires a </a:t>
            </a:r>
            <a:r>
              <a:rPr kumimoji="0" lang="en-US" altLang="zh-CN" sz="1800" b="1" dirty="0">
                <a:solidFill>
                  <a:srgbClr val="FF0000"/>
                </a:solidFill>
              </a:rPr>
              <a:t>0</a:t>
            </a:r>
            <a:r>
              <a:rPr kumimoji="0" lang="en-US" altLang="zh-CN" sz="1800" dirty="0"/>
              <a:t> signal it is sometimes called a </a:t>
            </a:r>
            <a:r>
              <a:rPr kumimoji="0" lang="en-US" altLang="zh-CN" sz="1800" b="1" dirty="0">
                <a:solidFill>
                  <a:srgbClr val="FF0000"/>
                </a:solidFill>
              </a:rPr>
              <a:t>S’-R’</a:t>
            </a:r>
            <a:r>
              <a:rPr kumimoji="0" lang="en-US" altLang="zh-CN" sz="1800" dirty="0"/>
              <a:t> latch.</a:t>
            </a:r>
            <a:endParaRPr lang="en-US" altLang="zh-CN" sz="3200" dirty="0"/>
          </a:p>
        </p:txBody>
      </p:sp>
      <p:pic>
        <p:nvPicPr>
          <p:cNvPr id="9" name="Picture 4" descr="AACFLQB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6" r="34847" b="42370"/>
          <a:stretch/>
        </p:blipFill>
        <p:spPr bwMode="auto">
          <a:xfrm>
            <a:off x="7741619" y="11805"/>
            <a:ext cx="1366885" cy="925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sp>
        <p:nvSpPr>
          <p:cNvPr id="3" name="矩形 2"/>
          <p:cNvSpPr/>
          <p:nvPr/>
        </p:nvSpPr>
        <p:spPr bwMode="auto">
          <a:xfrm>
            <a:off x="5619301" y="5059058"/>
            <a:ext cx="1296144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615528" y="4522334"/>
            <a:ext cx="1296144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5436096" y="2996952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5639057" y="5445224"/>
            <a:ext cx="122413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4183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 dirty="0">
                            <a:latin typeface="Cambria Math"/>
                          </a:rPr>
                          <m:t>𝑆𝑅</m:t>
                        </m:r>
                      </m:e>
                    </m:acc>
                  </m:oMath>
                </a14:m>
                <a:r>
                  <a:rPr lang="en-US" altLang="zh-CN" dirty="0" smtClean="0"/>
                  <a:t> Latch With </a:t>
                </a:r>
                <a:r>
                  <a:rPr lang="en-US" altLang="zh-CN" b="1" dirty="0" smtClean="0"/>
                  <a:t>Enable</a:t>
                </a:r>
              </a:p>
            </p:txBody>
          </p:sp>
        </mc:Choice>
        <mc:Fallback xmlns="">
          <p:sp>
            <p:nvSpPr>
              <p:cNvPr id="7168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5839" b="-22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683" name="Picture 4" descr="AACFLPZ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9" b="13438"/>
          <a:stretch/>
        </p:blipFill>
        <p:spPr bwMode="auto">
          <a:xfrm>
            <a:off x="5868144" y="3612205"/>
            <a:ext cx="2890259" cy="278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AACFLPY0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49"/>
          <a:stretch/>
        </p:blipFill>
        <p:spPr bwMode="auto">
          <a:xfrm>
            <a:off x="573983" y="980728"/>
            <a:ext cx="8246489" cy="23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323528" y="3501008"/>
            <a:ext cx="5493162" cy="2893383"/>
            <a:chOff x="323528" y="3775977"/>
            <a:chExt cx="5493162" cy="2893383"/>
          </a:xfrm>
        </p:grpSpPr>
        <p:pic>
          <p:nvPicPr>
            <p:cNvPr id="11" name="Picture 4" descr="AACFLPZ0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772" b="13438"/>
            <a:stretch/>
          </p:blipFill>
          <p:spPr bwMode="auto">
            <a:xfrm>
              <a:off x="323528" y="3882372"/>
              <a:ext cx="5493162" cy="278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直接连接符 2"/>
            <p:cNvCxnSpPr/>
            <p:nvPr/>
          </p:nvCxnSpPr>
          <p:spPr bwMode="auto">
            <a:xfrm>
              <a:off x="2699792" y="3775977"/>
              <a:ext cx="0" cy="259228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905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72800"/>
            <a:ext cx="8640960" cy="835920"/>
          </a:xfrm>
        </p:spPr>
        <p:txBody>
          <a:bodyPr/>
          <a:lstStyle/>
          <a:p>
            <a:pPr algn="l" eaLnBrk="1" hangingPunct="1"/>
            <a:r>
              <a:rPr lang="en-US" altLang="zh-CN" b="1" dirty="0" smtClean="0">
                <a:solidFill>
                  <a:srgbClr val="FF0000"/>
                </a:solidFill>
              </a:rPr>
              <a:t>D </a:t>
            </a:r>
            <a:r>
              <a:rPr lang="en-US" altLang="zh-CN" b="1" dirty="0" smtClean="0">
                <a:solidFill>
                  <a:schemeClr val="tx1"/>
                </a:solidFill>
              </a:rPr>
              <a:t>(Data)</a:t>
            </a:r>
            <a:r>
              <a:rPr lang="en-US" altLang="zh-CN" b="1" dirty="0" smtClean="0">
                <a:solidFill>
                  <a:srgbClr val="FF0000"/>
                </a:solidFill>
              </a:rPr>
              <a:t> Latch </a:t>
            </a:r>
            <a:r>
              <a:rPr lang="en-US" altLang="zh-CN" b="1" dirty="0" smtClean="0">
                <a:solidFill>
                  <a:srgbClr val="0070C0"/>
                </a:solidFill>
              </a:rPr>
              <a:t>D</a:t>
            </a:r>
            <a:r>
              <a:rPr lang="zh-CN" altLang="en-US" b="1" dirty="0" smtClean="0"/>
              <a:t>锁存器</a:t>
            </a:r>
            <a:endParaRPr lang="en-US" altLang="zh-CN" b="1" dirty="0" smtClean="0"/>
          </a:p>
        </p:txBody>
      </p:sp>
      <p:pic>
        <p:nvPicPr>
          <p:cNvPr id="13" name="Picture 4" descr="AACFLPZ0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4341" y="980728"/>
            <a:ext cx="8820147" cy="241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 bwMode="auto">
          <a:xfrm>
            <a:off x="6339381" y="2676101"/>
            <a:ext cx="2520000" cy="2880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00192" y="2996952"/>
            <a:ext cx="2555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如何消除不确定状态？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6" name="Picture 8" descr="AACFLPY0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4"/>
          <a:stretch/>
        </p:blipFill>
        <p:spPr bwMode="auto">
          <a:xfrm>
            <a:off x="395536" y="3754174"/>
            <a:ext cx="8208912" cy="30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AACFLQB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6" b="41544"/>
          <a:stretch/>
        </p:blipFill>
        <p:spPr bwMode="auto">
          <a:xfrm>
            <a:off x="7872363" y="44624"/>
            <a:ext cx="1236141" cy="864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107504" y="3683843"/>
            <a:ext cx="8858250" cy="3057525"/>
            <a:chOff x="107504" y="3683843"/>
            <a:chExt cx="8858250" cy="3057525"/>
          </a:xfrm>
        </p:grpSpPr>
        <p:pic>
          <p:nvPicPr>
            <p:cNvPr id="7270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3683843"/>
              <a:ext cx="8858250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6804248" y="5877272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</a:rPr>
                <a:t>透明锁存器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61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锁存器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</a:rPr>
              <a:t>、触发器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216" y="102235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r>
              <a:rPr lang="zh-CN" altLang="en-US" b="1" dirty="0" smtClean="0">
                <a:solidFill>
                  <a:srgbClr val="FF0000"/>
                </a:solidFill>
              </a:rPr>
              <a:t>锁存器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0418" name="Picture 2" descr="File:D-type Transparent Latch (NOR)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940" y="3182048"/>
            <a:ext cx="2857500" cy="1428750"/>
          </a:xfrm>
          <a:prstGeom prst="rect">
            <a:avLst/>
          </a:prstGeom>
          <a:noFill/>
          <a:extLst/>
        </p:spPr>
      </p:pic>
      <p:pic>
        <p:nvPicPr>
          <p:cNvPr id="5" name="Picture 5" descr="File:R-S mk2.gif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4" y="3104335"/>
            <a:ext cx="2219424" cy="16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thumb/9/92/SR_Flip-flop_Diagram.svg/500px-SR_Flip-flop_Diagram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525" y="3182048"/>
            <a:ext cx="2185547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375" y="1022350"/>
                <a:ext cx="1531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𝑺𝑹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锁存器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75" y="1022350"/>
                <a:ext cx="1531188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797" t="-14667" r="-438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3275856" y="4859868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/>
              <a:t>NAND </a:t>
            </a:r>
            <a:r>
              <a:rPr lang="en-US" altLang="zh-CN" sz="1800" dirty="0"/>
              <a:t>latch</a:t>
            </a:r>
            <a:endParaRPr lang="zh-CN" altLang="en-US" sz="1800" dirty="0"/>
          </a:p>
        </p:txBody>
      </p:sp>
      <p:sp>
        <p:nvSpPr>
          <p:cNvPr id="14" name="矩形 13"/>
          <p:cNvSpPr/>
          <p:nvPr/>
        </p:nvSpPr>
        <p:spPr>
          <a:xfrm>
            <a:off x="718628" y="4859239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/>
              <a:t>NOR latch</a:t>
            </a:r>
            <a:endParaRPr lang="zh-CN" altLang="en-US" sz="1800" dirty="0"/>
          </a:p>
        </p:txBody>
      </p:sp>
      <p:pic>
        <p:nvPicPr>
          <p:cNvPr id="21" name="Picture 4" descr="AACFLPZ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47" b="26706"/>
          <a:stretch/>
        </p:blipFill>
        <p:spPr bwMode="auto">
          <a:xfrm>
            <a:off x="2771800" y="5350789"/>
            <a:ext cx="2878807" cy="131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8844" y="1022350"/>
                <a:ext cx="1502334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𝑺𝑹</m:t>
                        </m:r>
                      </m:e>
                    </m:acc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锁存器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844" y="1022350"/>
                <a:ext cx="1502334" cy="462434"/>
              </a:xfrm>
              <a:prstGeom prst="rect">
                <a:avLst/>
              </a:prstGeom>
              <a:blipFill rotWithShape="1">
                <a:blip r:embed="rId9"/>
                <a:stretch>
                  <a:fillRect l="-810" t="-14474" r="-60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681" name="Picture 1" descr="C:\Users\Sam2013\AppData\Roaming\Tencent\Users\1850360580\QQ\WinTemp\RichOle\2LY089`0ES]4PPKI{YS{5SX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1717426"/>
            <a:ext cx="1672717" cy="12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" descr="C:\Users\Sam2013\AppData\Roaming\Tencent\Users\1850360580\QQ\WinTemp\RichOle\2LY089`0ES]4PPKI{YS{5SX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2200" y="1700808"/>
            <a:ext cx="1667197" cy="12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" descr="C:\Users\Sam2013\AppData\Roaming\Tencent\Users\1850360580\QQ\WinTemp\RichOle\2LY089`0ES]4PPKI{YS{5SX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75856" y="1700808"/>
            <a:ext cx="1766200" cy="12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3"/>
          <a:srcRect l="37006" t="35825" r="32282" b="33935"/>
          <a:stretch/>
        </p:blipFill>
        <p:spPr>
          <a:xfrm>
            <a:off x="216410" y="5357006"/>
            <a:ext cx="2315291" cy="14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6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锁存器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</a:rPr>
              <a:t>、触发器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216" y="1022350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r>
              <a:rPr lang="zh-CN" altLang="en-US" b="1" dirty="0" smtClean="0">
                <a:solidFill>
                  <a:srgbClr val="FF0000"/>
                </a:solidFill>
              </a:rPr>
              <a:t>锁存器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0418" name="Picture 2" descr="File:D-type Transparent Latch (NOR)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940" y="3182048"/>
            <a:ext cx="2857500" cy="1428750"/>
          </a:xfrm>
          <a:prstGeom prst="rect">
            <a:avLst/>
          </a:prstGeom>
          <a:noFill/>
          <a:extLst/>
        </p:spPr>
      </p:pic>
      <p:pic>
        <p:nvPicPr>
          <p:cNvPr id="5" name="Picture 5" descr="File:R-S mk2.gif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4" y="3104335"/>
            <a:ext cx="2219424" cy="16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thumb/9/92/SR_Flip-flop_Diagram.svg/500px-SR_Flip-flop_Diagram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525" y="3182048"/>
            <a:ext cx="2185547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375" y="1022350"/>
                <a:ext cx="1531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𝑺𝑹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锁存器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75" y="1022350"/>
                <a:ext cx="1531188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797" t="-14667" r="-438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3275856" y="4859868"/>
            <a:ext cx="1345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 smtClean="0"/>
              <a:t>NAND </a:t>
            </a:r>
            <a:r>
              <a:rPr lang="en-US" altLang="zh-CN" sz="1800" dirty="0"/>
              <a:t>latch</a:t>
            </a:r>
            <a:endParaRPr lang="zh-CN" altLang="en-US" sz="1800" dirty="0"/>
          </a:p>
        </p:txBody>
      </p:sp>
      <p:sp>
        <p:nvSpPr>
          <p:cNvPr id="14" name="矩形 13"/>
          <p:cNvSpPr/>
          <p:nvPr/>
        </p:nvSpPr>
        <p:spPr>
          <a:xfrm>
            <a:off x="718628" y="4859239"/>
            <a:ext cx="1202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/>
              <a:t>NOR latch</a:t>
            </a:r>
            <a:endParaRPr lang="zh-CN" altLang="en-US" sz="1800" dirty="0"/>
          </a:p>
        </p:txBody>
      </p:sp>
      <p:pic>
        <p:nvPicPr>
          <p:cNvPr id="21" name="Picture 4" descr="AACFLPZ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47" b="26706"/>
          <a:stretch/>
        </p:blipFill>
        <p:spPr bwMode="auto">
          <a:xfrm>
            <a:off x="2873584" y="5373216"/>
            <a:ext cx="2808312" cy="128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28844" y="1022350"/>
                <a:ext cx="1502334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𝑺𝑹</m:t>
                        </m:r>
                      </m:e>
                    </m:acc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锁存器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844" y="1022350"/>
                <a:ext cx="1502334" cy="462434"/>
              </a:xfrm>
              <a:prstGeom prst="rect">
                <a:avLst/>
              </a:prstGeom>
              <a:blipFill rotWithShape="1">
                <a:blip r:embed="rId9"/>
                <a:stretch>
                  <a:fillRect l="-810" t="-14474" r="-6073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681" name="Picture 1" descr="C:\Users\Sam2013\AppData\Roaming\Tencent\Users\1850360580\QQ\WinTemp\RichOle\2LY089`0ES]4PPKI{YS{5SX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7544" y="1717426"/>
            <a:ext cx="1672717" cy="12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" descr="C:\Users\Sam2013\AppData\Roaming\Tencent\Users\1850360580\QQ\WinTemp\RichOle\2LY089`0ES]4PPKI{YS{5SX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2200" y="1700808"/>
            <a:ext cx="1667197" cy="12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" descr="C:\Users\Sam2013\AppData\Roaming\Tencent\Users\1850360580\QQ\WinTemp\RichOle\2LY089`0ES]4PPKI{YS{5SX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75856" y="1700808"/>
            <a:ext cx="1766200" cy="125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94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729141" cy="864096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124744"/>
            <a:ext cx="8856984" cy="792088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tabLst>
                <a:tab pos="5916613" algn="l"/>
              </a:tabLst>
            </a:pPr>
            <a:r>
              <a:rPr lang="en-US" altLang="zh-CN" sz="2400" b="1" dirty="0" smtClean="0"/>
              <a:t>Storage </a:t>
            </a:r>
            <a:r>
              <a:rPr lang="en-US" altLang="zh-CN" sz="2400" b="1" dirty="0"/>
              <a:t>Elements: </a:t>
            </a:r>
            <a:r>
              <a:rPr lang="en-US" altLang="zh-CN" sz="2400" b="1" dirty="0">
                <a:solidFill>
                  <a:srgbClr val="FF0000"/>
                </a:solidFill>
              </a:rPr>
              <a:t>Flip-Flops</a:t>
            </a:r>
            <a:r>
              <a:rPr lang="en-US" altLang="zh-CN" sz="2400" b="1" dirty="0"/>
              <a:t>	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触发器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036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/>
              <a:t>Flip-Flops </a:t>
            </a:r>
            <a:r>
              <a:rPr lang="zh-CN" altLang="en-US" dirty="0" smtClean="0"/>
              <a:t>触发器</a:t>
            </a:r>
            <a:endParaRPr lang="en-US" altLang="zh-CN" dirty="0" smtClean="0"/>
          </a:p>
        </p:txBody>
      </p:sp>
      <p:sp>
        <p:nvSpPr>
          <p:cNvPr id="78851" name="Rectangle 4"/>
          <p:cNvSpPr>
            <a:spLocks noChangeArrowheads="1"/>
          </p:cNvSpPr>
          <p:nvPr/>
        </p:nvSpPr>
        <p:spPr bwMode="auto">
          <a:xfrm>
            <a:off x="251520" y="4149080"/>
            <a:ext cx="8604448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TW" dirty="0" smtClean="0">
                <a:latin typeface="Arial" charset="0"/>
                <a:ea typeface="標楷體" pitchFamily="65" charset="-120"/>
              </a:rPr>
              <a:t> Edge </a:t>
            </a:r>
            <a:r>
              <a:rPr lang="en-US" altLang="zh-TW" dirty="0">
                <a:latin typeface="Arial" charset="0"/>
                <a:ea typeface="標楷體" pitchFamily="65" charset="-120"/>
              </a:rPr>
              <a:t>triggered – </a:t>
            </a:r>
            <a:r>
              <a:rPr lang="en-US" altLang="zh-TW" dirty="0" smtClean="0">
                <a:latin typeface="Arial" charset="0"/>
                <a:ea typeface="標楷體" pitchFamily="65" charset="-120"/>
              </a:rPr>
              <a:t>flip-flops </a:t>
            </a:r>
            <a:r>
              <a:rPr lang="zh-CN" altLang="en-US" dirty="0">
                <a:latin typeface="Arial" charset="0"/>
                <a:ea typeface="標楷體" pitchFamily="65" charset="-120"/>
              </a:rPr>
              <a:t> </a:t>
            </a:r>
            <a:r>
              <a:rPr lang="zh-CN" altLang="en-US" dirty="0" smtClean="0">
                <a:latin typeface="Arial" charset="0"/>
                <a:ea typeface="標楷體" pitchFamily="65" charset="-120"/>
              </a:rPr>
              <a:t>           </a:t>
            </a:r>
            <a:r>
              <a:rPr lang="zh-CN" altLang="en-US" dirty="0" smtClean="0"/>
              <a:t>触发 </a:t>
            </a:r>
            <a:r>
              <a:rPr lang="en-US" altLang="zh-CN" dirty="0" smtClean="0"/>
              <a:t>(A trigger)</a:t>
            </a:r>
            <a:r>
              <a:rPr lang="zh-CN" altLang="en-US" dirty="0" smtClean="0"/>
              <a:t>是一瞬间的</a:t>
            </a:r>
            <a:r>
              <a:rPr lang="en-US" altLang="zh-CN" dirty="0" smtClean="0"/>
              <a:t> </a:t>
            </a:r>
            <a:endParaRPr lang="en-US" altLang="zh-TW" dirty="0">
              <a:latin typeface="Arial" charset="0"/>
              <a:ea typeface="標楷體" pitchFamily="65" charset="-120"/>
            </a:endParaRPr>
          </a:p>
        </p:txBody>
      </p:sp>
      <p:pic>
        <p:nvPicPr>
          <p:cNvPr id="10" name="Picture 4" descr="AACFLQB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r="-1" b="40350"/>
          <a:stretch/>
        </p:blipFill>
        <p:spPr bwMode="auto">
          <a:xfrm>
            <a:off x="113525" y="1059151"/>
            <a:ext cx="8922971" cy="1865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1700808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NOR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88285" y="1700807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NAND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13" name="Picture 5" descr="AACFLQC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61"/>
          <a:stretch/>
        </p:blipFill>
        <p:spPr bwMode="auto">
          <a:xfrm>
            <a:off x="113526" y="2924944"/>
            <a:ext cx="5766824" cy="91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AACFLQA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4" t="23615" b="39236"/>
          <a:stretch/>
        </p:blipFill>
        <p:spPr bwMode="auto">
          <a:xfrm>
            <a:off x="6629562" y="2852936"/>
            <a:ext cx="2406934" cy="130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190414" y="1700806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D Latch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3720632"/>
            <a:ext cx="5700837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altLang="zh-TW" dirty="0" smtClean="0">
                <a:solidFill>
                  <a:srgbClr val="000000"/>
                </a:solidFill>
                <a:latin typeface="Arial" charset="0"/>
                <a:ea typeface="標楷體" pitchFamily="65" charset="-120"/>
              </a:rPr>
              <a:t> Level </a:t>
            </a:r>
            <a:r>
              <a:rPr lang="en-US" altLang="zh-TW" dirty="0">
                <a:solidFill>
                  <a:srgbClr val="000000"/>
                </a:solidFill>
                <a:latin typeface="Arial" charset="0"/>
                <a:ea typeface="標楷體" pitchFamily="65" charset="-120"/>
              </a:rPr>
              <a:t>triggered – </a:t>
            </a:r>
            <a:r>
              <a:rPr lang="en-US" altLang="zh-TW" dirty="0" smtClean="0">
                <a:solidFill>
                  <a:srgbClr val="000000"/>
                </a:solidFill>
                <a:latin typeface="Arial" charset="0"/>
                <a:ea typeface="標楷體" pitchFamily="65" charset="-120"/>
              </a:rPr>
              <a:t>latches </a:t>
            </a:r>
            <a:r>
              <a:rPr lang="zh-CN" altLang="en-US" sz="2000" dirty="0" smtClean="0">
                <a:solidFill>
                  <a:srgbClr val="FF0000"/>
                </a:solidFill>
                <a:latin typeface="Arial" charset="0"/>
                <a:ea typeface="標楷體" pitchFamily="65" charset="-120"/>
              </a:rPr>
              <a:t>触发</a:t>
            </a:r>
            <a:r>
              <a:rPr lang="zh-CN" altLang="en-US" sz="2000" dirty="0">
                <a:solidFill>
                  <a:srgbClr val="FF0000"/>
                </a:solidFill>
                <a:latin typeface="Arial" charset="0"/>
                <a:ea typeface="標楷體" pitchFamily="65" charset="-120"/>
              </a:rPr>
              <a:t>时间</a:t>
            </a:r>
            <a:r>
              <a:rPr lang="zh-CN" altLang="en-US" sz="2000" dirty="0" smtClean="0">
                <a:solidFill>
                  <a:srgbClr val="FF0000"/>
                </a:solidFill>
                <a:latin typeface="Arial" charset="0"/>
                <a:ea typeface="標楷體" pitchFamily="65" charset="-120"/>
              </a:rPr>
              <a:t>过长</a:t>
            </a:r>
            <a:endParaRPr lang="en-US" altLang="zh-TW" sz="2000" dirty="0">
              <a:solidFill>
                <a:srgbClr val="FF0000"/>
              </a:solidFill>
              <a:latin typeface="Arial" charset="0"/>
              <a:ea typeface="標楷體" pitchFamily="65" charset="-120"/>
            </a:endParaRP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56" y="4721544"/>
            <a:ext cx="5538788" cy="97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41" y="5877272"/>
            <a:ext cx="5538788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253317" y="538461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上升沿触发</a:t>
            </a:r>
            <a:endParaRPr lang="zh-CN" alt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264212" y="6426329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下降沿触发</a:t>
            </a:r>
            <a:endParaRPr lang="zh-CN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6314351" y="4820694"/>
            <a:ext cx="2298414" cy="1667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如何将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D Latch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转变为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D flip-flops ?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0192" y="2092786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i="1" dirty="0" smtClean="0">
                <a:solidFill>
                  <a:srgbClr val="FF0000"/>
                </a:solidFill>
              </a:rPr>
              <a:t>CLK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>
            <a:stCxn id="19" idx="1"/>
          </p:cNvCxnSpPr>
          <p:nvPr/>
        </p:nvCxnSpPr>
        <p:spPr bwMode="auto">
          <a:xfrm flipH="1">
            <a:off x="5076056" y="2292841"/>
            <a:ext cx="1224136" cy="6321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23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124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双</a:t>
            </a:r>
            <a:r>
              <a:rPr lang="en-US" altLang="zh-CN" b="1" dirty="0" smtClean="0"/>
              <a:t>D</a:t>
            </a:r>
            <a:r>
              <a:rPr lang="zh-CN" altLang="en-US" b="1" dirty="0" smtClean="0"/>
              <a:t>锁存器</a:t>
            </a:r>
            <a:r>
              <a:rPr lang="zh-CN" altLang="en-US" dirty="0" smtClean="0"/>
              <a:t>构造下降沿</a:t>
            </a:r>
            <a:r>
              <a:rPr lang="en-US" altLang="zh-CN" dirty="0" smtClean="0"/>
              <a:t>D</a:t>
            </a:r>
            <a:r>
              <a:rPr lang="zh-CN" altLang="en-US" b="1" dirty="0" smtClean="0"/>
              <a:t>触发器</a:t>
            </a:r>
            <a:endParaRPr lang="en-US" altLang="zh-CN" b="1" dirty="0" smtClean="0"/>
          </a:p>
        </p:txBody>
      </p:sp>
      <p:pic>
        <p:nvPicPr>
          <p:cNvPr id="84995" name="Picture 5" descr="AACFLQD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39"/>
          <a:stretch/>
        </p:blipFill>
        <p:spPr bwMode="auto">
          <a:xfrm>
            <a:off x="35496" y="1033600"/>
            <a:ext cx="731361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AACFLQA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45" t="22129" b="36637"/>
          <a:stretch/>
        </p:blipFill>
        <p:spPr bwMode="auto">
          <a:xfrm>
            <a:off x="6525059" y="2398008"/>
            <a:ext cx="2511437" cy="144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69"/>
          <a:stretch/>
        </p:blipFill>
        <p:spPr bwMode="auto">
          <a:xfrm>
            <a:off x="36649" y="3193840"/>
            <a:ext cx="218473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5" descr="AACFLQF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13"/>
          <a:stretch/>
        </p:blipFill>
        <p:spPr bwMode="auto">
          <a:xfrm>
            <a:off x="35496" y="5301208"/>
            <a:ext cx="2831864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3861048"/>
                <a:ext cx="634173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zh-CN" i="1" dirty="0" smtClean="0"/>
                  <a:t>Clk</a:t>
                </a:r>
                <a:r>
                  <a:rPr lang="en-US" altLang="zh-CN" dirty="0" smtClean="0"/>
                  <a:t>=1</a:t>
                </a:r>
                <a:r>
                  <a:rPr lang="zh-CN" altLang="en-US" dirty="0" smtClean="0"/>
                  <a:t>：</a:t>
                </a:r>
                <a:r>
                  <a:rPr lang="zh-CN" altLang="en-US" b="1" dirty="0" smtClean="0"/>
                  <a:t>主锁存器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  <m:r>
                      <a:rPr lang="en-US" altLang="zh-CN" i="1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𝐷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zh-CN" altLang="en-US" b="1" dirty="0" smtClean="0"/>
                  <a:t>从锁存器</a:t>
                </a:r>
                <a:r>
                  <a:rPr lang="zh-CN" altLang="en-US" dirty="0" smtClean="0"/>
                  <a:t>不工作</a:t>
                </a:r>
                <a:endParaRPr lang="en-US" altLang="zh-CN" dirty="0" smtClean="0"/>
              </a:p>
              <a:p>
                <a:pPr marL="342900" indent="-34290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altLang="zh-CN" i="1" dirty="0" err="1" smtClean="0"/>
                  <a:t>Clk</a:t>
                </a:r>
                <a:r>
                  <a:rPr lang="en-US" altLang="zh-CN" dirty="0" smtClean="0"/>
                  <a:t>=0</a:t>
                </a:r>
                <a:r>
                  <a:rPr lang="zh-CN" altLang="en-US" dirty="0" smtClean="0"/>
                  <a:t>：</a:t>
                </a:r>
                <a:r>
                  <a:rPr lang="zh-CN" altLang="en-US" b="1" dirty="0" smtClean="0"/>
                  <a:t>主锁存器</a:t>
                </a:r>
                <a:r>
                  <a:rPr lang="zh-CN" altLang="en-US" dirty="0" smtClean="0"/>
                  <a:t>不工作，</a:t>
                </a:r>
                <a:r>
                  <a:rPr lang="zh-CN" altLang="en-US" b="1" dirty="0" smtClean="0"/>
                  <a:t>从锁存器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𝑄</m:t>
                    </m:r>
                    <m:r>
                      <a:rPr lang="en-US" altLang="zh-CN" b="0" i="1" smtClean="0">
                        <a:latin typeface="Cambria Math"/>
                      </a:rPr>
                      <m:t>=</m:t>
                    </m:r>
                    <m:r>
                      <a:rPr lang="en-US" altLang="zh-CN" b="0" i="1" smtClean="0">
                        <a:latin typeface="Cambria Math"/>
                      </a:rPr>
                      <m:t>𝑌</m:t>
                    </m:r>
                  </m:oMath>
                </a14:m>
                <a:endParaRPr lang="en-US" altLang="zh-CN" b="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/>
                  <a:t>即</a:t>
                </a:r>
                <a:r>
                  <a:rPr lang="en-US" altLang="zh-CN" dirty="0" smtClean="0"/>
                  <a:t>:</a:t>
                </a:r>
                <a:r>
                  <a:rPr lang="zh-CN" altLang="en-US" b="1" dirty="0" smtClean="0"/>
                  <a:t>锁存器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/>
                      </a:rPr>
                      <m:t>𝑸</m:t>
                    </m:r>
                  </m:oMath>
                </a14:m>
                <a:r>
                  <a:rPr lang="zh-CN" altLang="en-US" b="1" dirty="0" smtClean="0"/>
                  <a:t>只在</a:t>
                </a:r>
                <a:r>
                  <a:rPr lang="en-US" altLang="zh-CN" i="1" dirty="0" err="1" smtClean="0"/>
                  <a:t>Clk</a:t>
                </a:r>
                <a:r>
                  <a:rPr lang="zh-CN" altLang="en-US" b="1" dirty="0" smtClean="0">
                    <a:latin typeface="宋体"/>
                    <a:ea typeface="宋体"/>
                  </a:rPr>
                  <a:t>从</a:t>
                </a:r>
                <a:r>
                  <a:rPr lang="en-US" altLang="zh-CN" b="1" dirty="0" smtClean="0">
                    <a:latin typeface="宋体"/>
                    <a:ea typeface="宋体"/>
                  </a:rPr>
                  <a:t>1</a:t>
                </a:r>
                <a:r>
                  <a:rPr lang="zh-CN" altLang="en-US" b="1" dirty="0" smtClean="0">
                    <a:latin typeface="宋体"/>
                    <a:ea typeface="宋体"/>
                  </a:rPr>
                  <a:t>到</a:t>
                </a:r>
                <a:r>
                  <a:rPr lang="en-US" altLang="zh-CN" b="1" dirty="0" smtClean="0">
                    <a:latin typeface="宋体"/>
                    <a:ea typeface="宋体"/>
                  </a:rPr>
                  <a:t>0</a:t>
                </a:r>
                <a:r>
                  <a:rPr lang="zh-CN" altLang="en-US" b="1" dirty="0" smtClean="0">
                    <a:latin typeface="宋体"/>
                    <a:ea typeface="宋体"/>
                  </a:rPr>
                  <a:t>的变化瞬间才改变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3861048"/>
                <a:ext cx="6341736" cy="1754326"/>
              </a:xfrm>
              <a:prstGeom prst="rect">
                <a:avLst/>
              </a:prstGeom>
              <a:blipFill rotWithShape="0">
                <a:blip r:embed="rId7"/>
                <a:stretch>
                  <a:fillRect l="-1538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275856" y="5877272"/>
            <a:ext cx="550663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如何构造上升沿触发的</a:t>
            </a:r>
            <a:r>
              <a:rPr lang="en-US" altLang="zh-CN" sz="2800" dirty="0" smtClean="0">
                <a:solidFill>
                  <a:srgbClr val="FF0000"/>
                </a:solidFill>
              </a:rPr>
              <a:t>D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触发器？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437301" y="184911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主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5561" y="1846957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从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72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方法</a:t>
            </a:r>
            <a:r>
              <a:rPr lang="en-US" altLang="zh-CN" sz="3600" dirty="0" smtClean="0"/>
              <a:t>2</a:t>
            </a:r>
            <a:r>
              <a:rPr lang="zh-CN" altLang="en-US" sz="3600" dirty="0" smtClean="0"/>
              <a:t>：用</a:t>
            </a:r>
            <a:r>
              <a:rPr lang="en-US" altLang="zh-CN" sz="3600" dirty="0" smtClean="0"/>
              <a:t>3</a:t>
            </a:r>
            <a:r>
              <a:rPr lang="zh-CN" altLang="en-US" sz="3600" dirty="0" smtClean="0"/>
              <a:t>个</a:t>
            </a:r>
            <a:r>
              <a:rPr lang="en-US" altLang="zh-CN" sz="3600" dirty="0" smtClean="0"/>
              <a:t>SR</a:t>
            </a:r>
            <a:r>
              <a:rPr lang="zh-CN" altLang="en-US" sz="3600" dirty="0" smtClean="0"/>
              <a:t>锁存器构造上升沿</a:t>
            </a:r>
            <a:r>
              <a:rPr lang="en-US" altLang="zh-CN" sz="3600" dirty="0" smtClean="0"/>
              <a:t>D</a:t>
            </a:r>
            <a:r>
              <a:rPr lang="zh-CN" altLang="en-US" sz="3600" b="1" dirty="0" smtClean="0"/>
              <a:t>触发器</a:t>
            </a:r>
            <a:endParaRPr lang="zh-CN" altLang="en-US" sz="36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35496" y="962026"/>
            <a:ext cx="8546007" cy="4044606"/>
            <a:chOff x="323528" y="962026"/>
            <a:chExt cx="8546007" cy="4044606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962026"/>
              <a:ext cx="5567189" cy="4044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 bwMode="auto">
            <a:xfrm>
              <a:off x="1835696" y="988151"/>
              <a:ext cx="1368152" cy="160287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835696" y="2996953"/>
              <a:ext cx="1368152" cy="172819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563888" y="2132856"/>
              <a:ext cx="1512168" cy="136815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660232" y="1700808"/>
              <a:ext cx="2209303" cy="1056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0" y="5013176"/>
            <a:ext cx="910850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eaLnBrk="0" hangingPunct="0">
              <a:spcBef>
                <a:spcPct val="40000"/>
              </a:spcBef>
              <a:buClr>
                <a:srgbClr val="990000"/>
              </a:buClr>
              <a:buFont typeface="Wingdings" pitchFamily="2" charset="2"/>
              <a:buChar char="v"/>
            </a:pPr>
            <a:r>
              <a:rPr kumimoji="0" lang="zh-CN" altLang="en-US" sz="1600" dirty="0" smtClean="0"/>
              <a:t>前两个</a:t>
            </a:r>
            <a:r>
              <a:rPr kumimoji="0" lang="en-US" altLang="zh-CN" sz="1600" dirty="0" smtClean="0"/>
              <a:t>SR</a:t>
            </a:r>
            <a:r>
              <a:rPr kumimoji="0" lang="zh-CN" altLang="en-US" sz="1600" dirty="0" smtClean="0"/>
              <a:t>锁存器响应外部信号</a:t>
            </a:r>
            <a:r>
              <a:rPr kumimoji="0" lang="en-US" altLang="zh-CN" sz="1600" dirty="0" smtClean="0"/>
              <a:t> D</a:t>
            </a:r>
            <a:r>
              <a:rPr kumimoji="0" lang="zh-CN" altLang="en-US" sz="1600" dirty="0" smtClean="0"/>
              <a:t>和</a:t>
            </a:r>
            <a:r>
              <a:rPr kumimoji="0" lang="en-US" altLang="zh-CN" sz="1600" dirty="0" smtClean="0"/>
              <a:t>CLK</a:t>
            </a:r>
            <a:r>
              <a:rPr kumimoji="0" lang="zh-CN" altLang="en-US" sz="1600" dirty="0" smtClean="0"/>
              <a:t>输入，右侧</a:t>
            </a:r>
            <a:r>
              <a:rPr kumimoji="0" lang="en-US" altLang="zh-CN" sz="1600" dirty="0" smtClean="0"/>
              <a:t>SR</a:t>
            </a:r>
            <a:r>
              <a:rPr kumimoji="0" lang="zh-CN" altLang="en-US" sz="1600" dirty="0" smtClean="0"/>
              <a:t>锁存器提供输出</a:t>
            </a:r>
            <a:r>
              <a:rPr kumimoji="0" lang="en-US" altLang="zh-CN" sz="1600" dirty="0" smtClean="0"/>
              <a:t>. </a:t>
            </a:r>
            <a:endParaRPr lang="en-US" altLang="zh-CN" sz="2800" dirty="0"/>
          </a:p>
          <a:p>
            <a:pPr marL="0" lvl="1" eaLnBrk="0" hangingPunct="0">
              <a:spcBef>
                <a:spcPct val="40000"/>
              </a:spcBef>
              <a:buClr>
                <a:srgbClr val="990000"/>
              </a:buClr>
            </a:pPr>
            <a:r>
              <a:rPr kumimoji="0" lang="en-US" altLang="zh-CN" sz="1600" b="1" dirty="0" smtClean="0">
                <a:solidFill>
                  <a:srgbClr val="FF0000"/>
                </a:solidFill>
              </a:rPr>
              <a:t>①</a:t>
            </a:r>
            <a:r>
              <a:rPr kumimoji="0" lang="en-US" altLang="zh-CN" sz="1600" dirty="0" smtClean="0"/>
              <a:t> CLK </a:t>
            </a:r>
            <a:r>
              <a:rPr kumimoji="0" lang="en-US" altLang="zh-CN" sz="1600" dirty="0"/>
              <a:t>= </a:t>
            </a:r>
            <a:r>
              <a:rPr kumimoji="0" lang="en-US" altLang="zh-CN" sz="1600" dirty="0" smtClean="0"/>
              <a:t>0 </a:t>
            </a:r>
            <a:r>
              <a:rPr kumimoji="0" lang="zh-CN" altLang="en-US" sz="1600" dirty="0" smtClean="0"/>
              <a:t>时输出锁存器的</a:t>
            </a:r>
            <a:r>
              <a:rPr kumimoji="0" lang="en-US" altLang="zh-CN" sz="1600" b="1" dirty="0" smtClean="0"/>
              <a:t>S=1</a:t>
            </a:r>
            <a:r>
              <a:rPr kumimoji="0" lang="zh-CN" altLang="en-US" sz="1600" dirty="0"/>
              <a:t>、</a:t>
            </a:r>
            <a:r>
              <a:rPr kumimoji="0" lang="en-US" altLang="zh-CN" sz="1600" b="1" dirty="0" smtClean="0"/>
              <a:t>R=1</a:t>
            </a:r>
            <a:r>
              <a:rPr kumimoji="0" lang="zh-CN" altLang="en-US" sz="1600" dirty="0" smtClean="0"/>
              <a:t>，使输出保持不变</a:t>
            </a:r>
            <a:r>
              <a:rPr kumimoji="0" lang="en-US" altLang="zh-CN" sz="1600" dirty="0" smtClean="0"/>
              <a:t>.</a:t>
            </a:r>
          </a:p>
        </p:txBody>
      </p:sp>
      <p:pic>
        <p:nvPicPr>
          <p:cNvPr id="6" name="Picture 8" descr="AACFLPY0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1" t="9028" b="32501"/>
          <a:stretch/>
        </p:blipFill>
        <p:spPr bwMode="auto">
          <a:xfrm>
            <a:off x="4788024" y="3702588"/>
            <a:ext cx="4320480" cy="129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6752412" y="25952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9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方法</a:t>
            </a:r>
            <a:r>
              <a:rPr lang="en-US" altLang="zh-CN" sz="3600" dirty="0" smtClean="0"/>
              <a:t>2</a:t>
            </a:r>
            <a:r>
              <a:rPr lang="zh-CN" altLang="en-US" sz="3600" dirty="0" smtClean="0"/>
              <a:t>：用</a:t>
            </a:r>
            <a:r>
              <a:rPr lang="en-US" altLang="zh-CN" sz="3600" dirty="0" smtClean="0"/>
              <a:t>3</a:t>
            </a:r>
            <a:r>
              <a:rPr lang="zh-CN" altLang="en-US" sz="3600" dirty="0" smtClean="0"/>
              <a:t>个</a:t>
            </a:r>
            <a:r>
              <a:rPr lang="en-US" altLang="zh-CN" sz="3600" dirty="0" smtClean="0"/>
              <a:t>SR</a:t>
            </a:r>
            <a:r>
              <a:rPr lang="zh-CN" altLang="en-US" sz="3600" dirty="0" smtClean="0"/>
              <a:t>锁存器构造上升沿</a:t>
            </a:r>
            <a:r>
              <a:rPr lang="en-US" altLang="zh-CN" sz="3600" dirty="0" smtClean="0"/>
              <a:t>D</a:t>
            </a:r>
            <a:r>
              <a:rPr lang="zh-CN" altLang="en-US" sz="3600" b="1" dirty="0" smtClean="0"/>
              <a:t>触发器</a:t>
            </a:r>
            <a:endParaRPr lang="zh-CN" altLang="en-US" sz="36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35496" y="962026"/>
            <a:ext cx="8599333" cy="4044606"/>
            <a:chOff x="323528" y="962026"/>
            <a:chExt cx="8599333" cy="4044606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962026"/>
              <a:ext cx="5567189" cy="4044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 bwMode="auto">
            <a:xfrm>
              <a:off x="1835696" y="988151"/>
              <a:ext cx="1368152" cy="160287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835696" y="2996953"/>
              <a:ext cx="1368152" cy="172819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563888" y="2132856"/>
              <a:ext cx="1512168" cy="136815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24266" y="1130414"/>
              <a:ext cx="2698595" cy="1290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0" y="5013176"/>
            <a:ext cx="9108504" cy="102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eaLnBrk="0" hangingPunct="0">
              <a:spcBef>
                <a:spcPct val="40000"/>
              </a:spcBef>
              <a:buClr>
                <a:srgbClr val="990000"/>
              </a:buClr>
              <a:buFont typeface="Wingdings" pitchFamily="2" charset="2"/>
              <a:buChar char="v"/>
            </a:pPr>
            <a:r>
              <a:rPr kumimoji="0" lang="zh-CN" altLang="en-US" sz="1600" dirty="0" smtClean="0"/>
              <a:t>前两个</a:t>
            </a:r>
            <a:r>
              <a:rPr kumimoji="0" lang="en-US" altLang="zh-CN" sz="1600" dirty="0" smtClean="0"/>
              <a:t>SR</a:t>
            </a:r>
            <a:r>
              <a:rPr kumimoji="0" lang="zh-CN" altLang="en-US" sz="1600" dirty="0" smtClean="0"/>
              <a:t>锁存器响应外部信号</a:t>
            </a:r>
            <a:r>
              <a:rPr kumimoji="0" lang="en-US" altLang="zh-CN" sz="1600" dirty="0" smtClean="0"/>
              <a:t> D</a:t>
            </a:r>
            <a:r>
              <a:rPr kumimoji="0" lang="zh-CN" altLang="en-US" sz="1600" dirty="0" smtClean="0"/>
              <a:t>和</a:t>
            </a:r>
            <a:r>
              <a:rPr kumimoji="0" lang="en-US" altLang="zh-CN" sz="1600" dirty="0" smtClean="0"/>
              <a:t>CLK</a:t>
            </a:r>
            <a:r>
              <a:rPr kumimoji="0" lang="zh-CN" altLang="en-US" sz="1600" dirty="0" smtClean="0"/>
              <a:t>输入，右侧</a:t>
            </a:r>
            <a:r>
              <a:rPr kumimoji="0" lang="en-US" altLang="zh-CN" sz="1600" dirty="0" smtClean="0"/>
              <a:t>SR</a:t>
            </a:r>
            <a:r>
              <a:rPr kumimoji="0" lang="zh-CN" altLang="en-US" sz="1600" dirty="0" smtClean="0"/>
              <a:t>锁存器提供输出</a:t>
            </a:r>
            <a:r>
              <a:rPr kumimoji="0" lang="en-US" altLang="zh-CN" sz="1600" dirty="0" smtClean="0"/>
              <a:t>. </a:t>
            </a:r>
            <a:endParaRPr lang="en-US" altLang="zh-CN" sz="2800" dirty="0"/>
          </a:p>
          <a:p>
            <a:pPr marL="0" lvl="1" eaLnBrk="0" hangingPunct="0">
              <a:spcBef>
                <a:spcPct val="40000"/>
              </a:spcBef>
              <a:buClr>
                <a:srgbClr val="990000"/>
              </a:buClr>
            </a:pPr>
            <a:r>
              <a:rPr kumimoji="0" lang="en-US" altLang="zh-CN" sz="1600" b="1" dirty="0" smtClean="0">
                <a:solidFill>
                  <a:srgbClr val="FF0000"/>
                </a:solidFill>
              </a:rPr>
              <a:t>①</a:t>
            </a:r>
            <a:r>
              <a:rPr kumimoji="0" lang="en-US" altLang="zh-CN" sz="1600" dirty="0" smtClean="0"/>
              <a:t> CLK </a:t>
            </a:r>
            <a:r>
              <a:rPr kumimoji="0" lang="en-US" altLang="zh-CN" sz="1600" dirty="0"/>
              <a:t>= </a:t>
            </a:r>
            <a:r>
              <a:rPr kumimoji="0" lang="en-US" altLang="zh-CN" sz="1600" dirty="0" smtClean="0"/>
              <a:t>0 </a:t>
            </a:r>
            <a:r>
              <a:rPr kumimoji="0" lang="zh-CN" altLang="en-US" sz="1600" dirty="0" smtClean="0"/>
              <a:t>时输出锁存器的</a:t>
            </a:r>
            <a:r>
              <a:rPr kumimoji="0" lang="en-US" altLang="zh-CN" sz="1600" b="1" dirty="0" smtClean="0"/>
              <a:t>S=1</a:t>
            </a:r>
            <a:r>
              <a:rPr kumimoji="0" lang="zh-CN" altLang="en-US" sz="1600" dirty="0"/>
              <a:t>、</a:t>
            </a:r>
            <a:r>
              <a:rPr kumimoji="0" lang="en-US" altLang="zh-CN" sz="1600" b="1" dirty="0" smtClean="0"/>
              <a:t>R=1</a:t>
            </a:r>
            <a:r>
              <a:rPr kumimoji="0" lang="zh-CN" altLang="en-US" sz="1600" dirty="0" smtClean="0"/>
              <a:t>，使输出保持不变</a:t>
            </a:r>
            <a:r>
              <a:rPr kumimoji="0" lang="en-US" altLang="zh-CN" sz="1600" dirty="0" smtClean="0"/>
              <a:t>.</a:t>
            </a:r>
          </a:p>
          <a:p>
            <a:pPr marL="0" lvl="1" eaLnBrk="0" hangingPunct="0">
              <a:spcBef>
                <a:spcPct val="40000"/>
              </a:spcBef>
              <a:buClr>
                <a:srgbClr val="990000"/>
              </a:buClr>
            </a:pPr>
            <a:r>
              <a:rPr kumimoji="0" lang="en-US" altLang="zh-CN" sz="1600" b="1" dirty="0" smtClean="0">
                <a:solidFill>
                  <a:srgbClr val="FF0000"/>
                </a:solidFill>
              </a:rPr>
              <a:t>②</a:t>
            </a:r>
            <a:r>
              <a:rPr kumimoji="0" lang="en-US" altLang="zh-CN" sz="1600" dirty="0" smtClean="0"/>
              <a:t> If </a:t>
            </a:r>
            <a:r>
              <a:rPr kumimoji="0" lang="en-US" altLang="zh-CN" sz="1600" b="1" dirty="0">
                <a:solidFill>
                  <a:srgbClr val="FF0000"/>
                </a:solidFill>
              </a:rPr>
              <a:t>D = 0 </a:t>
            </a:r>
            <a:r>
              <a:rPr kumimoji="0" lang="en-US" altLang="zh-CN" sz="1600" dirty="0"/>
              <a:t>when </a:t>
            </a:r>
            <a:r>
              <a:rPr kumimoji="0" lang="en-US" altLang="zh-CN" sz="1600" b="1" dirty="0">
                <a:solidFill>
                  <a:srgbClr val="FF0000"/>
                </a:solidFill>
              </a:rPr>
              <a:t>CLK = 1</a:t>
            </a:r>
            <a:r>
              <a:rPr kumimoji="0" lang="en-US" altLang="zh-CN" sz="1600" dirty="0"/>
              <a:t>, </a:t>
            </a:r>
            <a:r>
              <a:rPr kumimoji="0" lang="en-US" altLang="zh-CN" sz="1600" b="1" dirty="0"/>
              <a:t>R</a:t>
            </a:r>
            <a:r>
              <a:rPr kumimoji="0" lang="en-US" altLang="zh-CN" sz="1600" dirty="0"/>
              <a:t> changes to </a:t>
            </a:r>
            <a:r>
              <a:rPr kumimoji="0" lang="en-US" altLang="zh-CN" sz="1600" b="1" dirty="0"/>
              <a:t>0</a:t>
            </a:r>
            <a:r>
              <a:rPr kumimoji="0" lang="en-US" altLang="zh-CN" sz="1600" dirty="0"/>
              <a:t> causing a reset state and making </a:t>
            </a:r>
            <a:r>
              <a:rPr kumimoji="0" lang="en-US" altLang="zh-CN" sz="1600" b="1" dirty="0">
                <a:solidFill>
                  <a:srgbClr val="FF0000"/>
                </a:solidFill>
              </a:rPr>
              <a:t>Q = 0</a:t>
            </a:r>
            <a:r>
              <a:rPr kumimoji="0" lang="en-US" altLang="zh-CN" sz="1600" dirty="0"/>
              <a:t>. </a:t>
            </a:r>
            <a:endParaRPr lang="en-US" altLang="zh-CN" sz="2800" dirty="0"/>
          </a:p>
        </p:txBody>
      </p:sp>
      <p:pic>
        <p:nvPicPr>
          <p:cNvPr id="6" name="Picture 8" descr="AACFLPY0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1" t="9028" b="32501"/>
          <a:stretch/>
        </p:blipFill>
        <p:spPr bwMode="auto">
          <a:xfrm>
            <a:off x="4788024" y="3702588"/>
            <a:ext cx="4320480" cy="129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18"/>
          <p:cNvGrpSpPr/>
          <p:nvPr/>
        </p:nvGrpSpPr>
        <p:grpSpPr>
          <a:xfrm>
            <a:off x="408875" y="962026"/>
            <a:ext cx="3127442" cy="4774875"/>
            <a:chOff x="408875" y="962026"/>
            <a:chExt cx="3127442" cy="4774875"/>
          </a:xfrm>
        </p:grpSpPr>
        <p:sp>
          <p:nvSpPr>
            <p:cNvPr id="11" name="文本框 10"/>
            <p:cNvSpPr txBox="1"/>
            <p:nvPr/>
          </p:nvSpPr>
          <p:spPr>
            <a:xfrm>
              <a:off x="3212189" y="2784274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8875" y="2473831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69765" y="3359898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67452" y="4085607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直接箭头连接符 16"/>
            <p:cNvCxnSpPr>
              <a:endCxn id="16" idx="2"/>
            </p:cNvCxnSpPr>
            <p:nvPr/>
          </p:nvCxnSpPr>
          <p:spPr bwMode="auto">
            <a:xfrm flipH="1" flipV="1">
              <a:off x="629516" y="4485717"/>
              <a:ext cx="162064" cy="12116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0" name="直接箭头连接符 19"/>
            <p:cNvCxnSpPr/>
            <p:nvPr/>
          </p:nvCxnSpPr>
          <p:spPr bwMode="auto">
            <a:xfrm flipH="1" flipV="1">
              <a:off x="580081" y="2996953"/>
              <a:ext cx="1494844" cy="27399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cxnSp>
          <p:nvCxnSpPr>
            <p:cNvPr id="22" name="直接箭头连接符 21"/>
            <p:cNvCxnSpPr/>
            <p:nvPr/>
          </p:nvCxnSpPr>
          <p:spPr bwMode="auto">
            <a:xfrm flipV="1">
              <a:off x="2840661" y="3284984"/>
              <a:ext cx="493772" cy="245191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23" name="文本框 22"/>
            <p:cNvSpPr txBox="1"/>
            <p:nvPr/>
          </p:nvSpPr>
          <p:spPr>
            <a:xfrm>
              <a:off x="1025560" y="962026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519548" y="1923450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1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494962" y="1192686"/>
              <a:ext cx="3241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453676" y="22156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946119" y="159279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191321" y="198133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6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方法</a:t>
            </a:r>
            <a:r>
              <a:rPr lang="en-US" altLang="zh-CN" sz="3600" dirty="0" smtClean="0"/>
              <a:t>2</a:t>
            </a:r>
            <a:r>
              <a:rPr lang="zh-CN" altLang="en-US" sz="3600" dirty="0" smtClean="0"/>
              <a:t>：用</a:t>
            </a:r>
            <a:r>
              <a:rPr lang="en-US" altLang="zh-CN" sz="3600" dirty="0" smtClean="0"/>
              <a:t>3</a:t>
            </a:r>
            <a:r>
              <a:rPr lang="zh-CN" altLang="en-US" sz="3600" dirty="0" smtClean="0"/>
              <a:t>个</a:t>
            </a:r>
            <a:r>
              <a:rPr lang="en-US" altLang="zh-CN" sz="3600" dirty="0" smtClean="0"/>
              <a:t>SR</a:t>
            </a:r>
            <a:r>
              <a:rPr lang="zh-CN" altLang="en-US" sz="3600" dirty="0" smtClean="0"/>
              <a:t>锁存器构造上升沿</a:t>
            </a:r>
            <a:r>
              <a:rPr lang="en-US" altLang="zh-CN" sz="3600" dirty="0" smtClean="0"/>
              <a:t>D</a:t>
            </a:r>
            <a:r>
              <a:rPr lang="zh-CN" altLang="en-US" sz="3600" b="1" dirty="0" smtClean="0"/>
              <a:t>触发器</a:t>
            </a:r>
            <a:endParaRPr lang="zh-CN" altLang="en-US" sz="36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35496" y="962026"/>
            <a:ext cx="8710047" cy="4044606"/>
            <a:chOff x="323528" y="962026"/>
            <a:chExt cx="8710047" cy="4044606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962026"/>
              <a:ext cx="5567189" cy="4044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 bwMode="auto">
            <a:xfrm>
              <a:off x="1835696" y="988151"/>
              <a:ext cx="1368152" cy="160287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835696" y="2996953"/>
              <a:ext cx="1368152" cy="172819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563888" y="2132856"/>
              <a:ext cx="1512168" cy="136815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24267" y="1130413"/>
              <a:ext cx="2809308" cy="1343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0" y="5013176"/>
            <a:ext cx="9108504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eaLnBrk="0" hangingPunct="0">
              <a:spcBef>
                <a:spcPct val="40000"/>
              </a:spcBef>
              <a:buClr>
                <a:srgbClr val="990000"/>
              </a:buClr>
              <a:buFont typeface="Wingdings" pitchFamily="2" charset="2"/>
              <a:buChar char="v"/>
            </a:pPr>
            <a:r>
              <a:rPr kumimoji="0" lang="zh-CN" altLang="en-US" sz="1600" dirty="0" smtClean="0"/>
              <a:t>前两个</a:t>
            </a:r>
            <a:r>
              <a:rPr kumimoji="0" lang="en-US" altLang="zh-CN" sz="1600" dirty="0" smtClean="0"/>
              <a:t>SR</a:t>
            </a:r>
            <a:r>
              <a:rPr kumimoji="0" lang="zh-CN" altLang="en-US" sz="1600" dirty="0" smtClean="0"/>
              <a:t>锁存器响应外部信号</a:t>
            </a:r>
            <a:r>
              <a:rPr kumimoji="0" lang="en-US" altLang="zh-CN" sz="1600" dirty="0" smtClean="0"/>
              <a:t> D</a:t>
            </a:r>
            <a:r>
              <a:rPr kumimoji="0" lang="zh-CN" altLang="en-US" sz="1600" dirty="0" smtClean="0"/>
              <a:t>和</a:t>
            </a:r>
            <a:r>
              <a:rPr kumimoji="0" lang="en-US" altLang="zh-CN" sz="1600" dirty="0" smtClean="0"/>
              <a:t>CLK</a:t>
            </a:r>
            <a:r>
              <a:rPr kumimoji="0" lang="zh-CN" altLang="en-US" sz="1600" dirty="0" smtClean="0"/>
              <a:t>输入，右侧</a:t>
            </a:r>
            <a:r>
              <a:rPr kumimoji="0" lang="en-US" altLang="zh-CN" sz="1600" dirty="0" smtClean="0"/>
              <a:t>SR</a:t>
            </a:r>
            <a:r>
              <a:rPr kumimoji="0" lang="zh-CN" altLang="en-US" sz="1600" dirty="0" smtClean="0"/>
              <a:t>锁存器提供输出</a:t>
            </a:r>
            <a:r>
              <a:rPr kumimoji="0" lang="en-US" altLang="zh-CN" sz="1600" dirty="0" smtClean="0"/>
              <a:t>. </a:t>
            </a:r>
            <a:endParaRPr lang="en-US" altLang="zh-CN" sz="2800" dirty="0"/>
          </a:p>
          <a:p>
            <a:pPr marL="0" lvl="1" eaLnBrk="0" hangingPunct="0">
              <a:spcBef>
                <a:spcPct val="40000"/>
              </a:spcBef>
              <a:buClr>
                <a:srgbClr val="990000"/>
              </a:buClr>
            </a:pPr>
            <a:r>
              <a:rPr kumimoji="0" lang="en-US" altLang="zh-CN" sz="1600" b="1" dirty="0" smtClean="0">
                <a:solidFill>
                  <a:srgbClr val="FF0000"/>
                </a:solidFill>
              </a:rPr>
              <a:t>① </a:t>
            </a:r>
            <a:r>
              <a:rPr kumimoji="0" lang="en-US" altLang="zh-CN" sz="1600" dirty="0" smtClean="0"/>
              <a:t>CLK </a:t>
            </a:r>
            <a:r>
              <a:rPr kumimoji="0" lang="en-US" altLang="zh-CN" sz="1600" dirty="0"/>
              <a:t>= </a:t>
            </a:r>
            <a:r>
              <a:rPr kumimoji="0" lang="en-US" altLang="zh-CN" sz="1600" dirty="0" smtClean="0"/>
              <a:t>0 </a:t>
            </a:r>
            <a:r>
              <a:rPr kumimoji="0" lang="zh-CN" altLang="en-US" sz="1600" dirty="0" smtClean="0"/>
              <a:t>时输出锁存器的</a:t>
            </a:r>
            <a:r>
              <a:rPr kumimoji="0" lang="en-US" altLang="zh-CN" sz="1600" b="1" dirty="0" smtClean="0"/>
              <a:t>S=1</a:t>
            </a:r>
            <a:r>
              <a:rPr kumimoji="0" lang="zh-CN" altLang="en-US" sz="1600" dirty="0"/>
              <a:t>、</a:t>
            </a:r>
            <a:r>
              <a:rPr kumimoji="0" lang="en-US" altLang="zh-CN" sz="1600" b="1" dirty="0" smtClean="0"/>
              <a:t>R=1</a:t>
            </a:r>
            <a:r>
              <a:rPr kumimoji="0" lang="zh-CN" altLang="en-US" sz="1600" dirty="0" smtClean="0"/>
              <a:t>，使输出保持不变</a:t>
            </a:r>
            <a:r>
              <a:rPr kumimoji="0" lang="en-US" altLang="zh-CN" sz="1600" dirty="0" smtClean="0"/>
              <a:t>.</a:t>
            </a:r>
          </a:p>
          <a:p>
            <a:pPr marL="0" lvl="1" eaLnBrk="0" hangingPunct="0">
              <a:spcBef>
                <a:spcPct val="40000"/>
              </a:spcBef>
              <a:buClr>
                <a:srgbClr val="990000"/>
              </a:buClr>
            </a:pPr>
            <a:r>
              <a:rPr kumimoji="0" lang="en-US" altLang="zh-CN" sz="1600" b="1" dirty="0" smtClean="0">
                <a:solidFill>
                  <a:srgbClr val="FF0000"/>
                </a:solidFill>
              </a:rPr>
              <a:t>② </a:t>
            </a:r>
            <a:r>
              <a:rPr kumimoji="0" lang="en-US" altLang="zh-CN" sz="1600" dirty="0" smtClean="0"/>
              <a:t>If </a:t>
            </a:r>
            <a:r>
              <a:rPr kumimoji="0" lang="en-US" altLang="zh-CN" sz="1600" b="1" dirty="0">
                <a:solidFill>
                  <a:srgbClr val="002060"/>
                </a:solidFill>
              </a:rPr>
              <a:t>D = 0 </a:t>
            </a:r>
            <a:r>
              <a:rPr kumimoji="0" lang="en-US" altLang="zh-CN" sz="1600" dirty="0"/>
              <a:t>when </a:t>
            </a:r>
            <a:r>
              <a:rPr kumimoji="0" lang="en-US" altLang="zh-CN" sz="1600" b="1" dirty="0">
                <a:solidFill>
                  <a:srgbClr val="002060"/>
                </a:solidFill>
              </a:rPr>
              <a:t>CLK = 1</a:t>
            </a:r>
            <a:r>
              <a:rPr kumimoji="0" lang="en-US" altLang="zh-CN" sz="1600" dirty="0"/>
              <a:t>, </a:t>
            </a:r>
            <a:r>
              <a:rPr kumimoji="0" lang="en-US" altLang="zh-CN" sz="1600" b="1" dirty="0"/>
              <a:t>R</a:t>
            </a:r>
            <a:r>
              <a:rPr kumimoji="0" lang="en-US" altLang="zh-CN" sz="1600" dirty="0"/>
              <a:t> changes to </a:t>
            </a:r>
            <a:r>
              <a:rPr kumimoji="0" lang="en-US" altLang="zh-CN" sz="1600" b="1" dirty="0"/>
              <a:t>0</a:t>
            </a:r>
            <a:r>
              <a:rPr kumimoji="0" lang="en-US" altLang="zh-CN" sz="1600" dirty="0"/>
              <a:t> causing a reset state and making </a:t>
            </a:r>
            <a:r>
              <a:rPr kumimoji="0" lang="en-US" altLang="zh-CN" sz="1600" b="1" dirty="0">
                <a:solidFill>
                  <a:srgbClr val="002060"/>
                </a:solidFill>
              </a:rPr>
              <a:t>Q = 0</a:t>
            </a:r>
            <a:r>
              <a:rPr kumimoji="0" lang="en-US" altLang="zh-CN" sz="1600" dirty="0"/>
              <a:t>. </a:t>
            </a:r>
            <a:endParaRPr lang="en-US" altLang="zh-CN" sz="2800" dirty="0"/>
          </a:p>
          <a:p>
            <a:pPr marL="0" lvl="1" eaLnBrk="0" hangingPunct="0">
              <a:spcBef>
                <a:spcPct val="40000"/>
              </a:spcBef>
              <a:buClr>
                <a:srgbClr val="990000"/>
              </a:buClr>
            </a:pPr>
            <a:r>
              <a:rPr kumimoji="0" lang="en-US" altLang="zh-CN" sz="1600" b="1" dirty="0">
                <a:solidFill>
                  <a:srgbClr val="FF0000"/>
                </a:solidFill>
              </a:rPr>
              <a:t>② </a:t>
            </a:r>
            <a:r>
              <a:rPr kumimoji="0" lang="en-US" altLang="zh-CN" sz="1600" dirty="0" smtClean="0"/>
              <a:t>If </a:t>
            </a:r>
            <a:r>
              <a:rPr kumimoji="0" lang="en-US" altLang="zh-CN" sz="1600" b="1" dirty="0">
                <a:solidFill>
                  <a:srgbClr val="FF0000"/>
                </a:solidFill>
              </a:rPr>
              <a:t>D = 1 </a:t>
            </a:r>
            <a:r>
              <a:rPr kumimoji="0" lang="en-US" altLang="zh-CN" sz="1600" dirty="0"/>
              <a:t>when </a:t>
            </a:r>
            <a:r>
              <a:rPr kumimoji="0" lang="en-US" altLang="zh-CN" sz="1600" dirty="0">
                <a:solidFill>
                  <a:srgbClr val="FF0000"/>
                </a:solidFill>
              </a:rPr>
              <a:t>CLK = 1</a:t>
            </a:r>
            <a:r>
              <a:rPr kumimoji="0" lang="en-US" altLang="zh-CN" sz="1600" dirty="0"/>
              <a:t>, </a:t>
            </a:r>
            <a:r>
              <a:rPr kumimoji="0" lang="en-US" altLang="zh-CN" sz="1600" b="1" dirty="0"/>
              <a:t>S</a:t>
            </a:r>
            <a:r>
              <a:rPr kumimoji="0" lang="en-US" altLang="zh-CN" sz="1600" dirty="0"/>
              <a:t> changes to </a:t>
            </a:r>
            <a:r>
              <a:rPr kumimoji="0" lang="en-US" altLang="zh-CN" sz="1600" b="1" dirty="0"/>
              <a:t>0</a:t>
            </a:r>
            <a:r>
              <a:rPr kumimoji="0" lang="en-US" altLang="zh-CN" sz="1600" dirty="0"/>
              <a:t> causing the circuit to go to the set state making </a:t>
            </a:r>
            <a:r>
              <a:rPr kumimoji="0" lang="en-US" altLang="zh-CN" sz="1600" b="1" dirty="0">
                <a:solidFill>
                  <a:srgbClr val="FF0000"/>
                </a:solidFill>
              </a:rPr>
              <a:t>Q = 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1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pic>
        <p:nvPicPr>
          <p:cNvPr id="6" name="Picture 8" descr="AACFLPY0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1" t="9028" b="32501"/>
          <a:stretch/>
        </p:blipFill>
        <p:spPr bwMode="auto">
          <a:xfrm>
            <a:off x="4788024" y="3702588"/>
            <a:ext cx="4320480" cy="129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2999018" y="19812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8875" y="247383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669765" y="3359898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67452" y="4085607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>
            <a:endCxn id="16" idx="2"/>
          </p:cNvCxnSpPr>
          <p:nvPr/>
        </p:nvCxnSpPr>
        <p:spPr bwMode="auto">
          <a:xfrm flipH="1" flipV="1">
            <a:off x="629516" y="4485717"/>
            <a:ext cx="162064" cy="16075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H="1" flipV="1">
            <a:off x="580081" y="2996953"/>
            <a:ext cx="1543647" cy="30963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22" name="直接箭头连接符 21"/>
          <p:cNvCxnSpPr/>
          <p:nvPr/>
        </p:nvCxnSpPr>
        <p:spPr bwMode="auto">
          <a:xfrm flipV="1">
            <a:off x="2819090" y="2473830"/>
            <a:ext cx="528774" cy="3619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23" name="文本框 22"/>
          <p:cNvSpPr txBox="1"/>
          <p:nvPr/>
        </p:nvSpPr>
        <p:spPr>
          <a:xfrm>
            <a:off x="1025560" y="96202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0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94962" y="119268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999018" y="293828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44790" y="1932197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53676" y="22156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006543" y="16705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0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方法</a:t>
            </a:r>
            <a:r>
              <a:rPr lang="en-US" altLang="zh-CN" sz="3600" dirty="0" smtClean="0"/>
              <a:t>2</a:t>
            </a:r>
            <a:r>
              <a:rPr lang="zh-CN" altLang="en-US" sz="3600" dirty="0" smtClean="0"/>
              <a:t>：用</a:t>
            </a:r>
            <a:r>
              <a:rPr lang="en-US" altLang="zh-CN" sz="3600" dirty="0" smtClean="0"/>
              <a:t>3</a:t>
            </a:r>
            <a:r>
              <a:rPr lang="zh-CN" altLang="en-US" sz="3600" dirty="0" smtClean="0"/>
              <a:t>个</a:t>
            </a:r>
            <a:r>
              <a:rPr lang="en-US" altLang="zh-CN" sz="3600" dirty="0" smtClean="0"/>
              <a:t>SR</a:t>
            </a:r>
            <a:r>
              <a:rPr lang="zh-CN" altLang="en-US" sz="3600" dirty="0" smtClean="0"/>
              <a:t>锁存器构造上升沿</a:t>
            </a:r>
            <a:r>
              <a:rPr lang="en-US" altLang="zh-CN" sz="3600" dirty="0" smtClean="0"/>
              <a:t>D</a:t>
            </a:r>
            <a:r>
              <a:rPr lang="zh-CN" altLang="en-US" sz="3600" b="1" dirty="0" smtClean="0"/>
              <a:t>触发器</a:t>
            </a:r>
            <a:endParaRPr lang="zh-CN" altLang="en-US" sz="36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35496" y="962026"/>
            <a:ext cx="8710047" cy="4044606"/>
            <a:chOff x="323528" y="962026"/>
            <a:chExt cx="8710047" cy="4044606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962026"/>
              <a:ext cx="5567189" cy="4044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 bwMode="auto">
            <a:xfrm>
              <a:off x="1835696" y="988151"/>
              <a:ext cx="1368152" cy="160287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835696" y="2996953"/>
              <a:ext cx="1368152" cy="172819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563888" y="2132856"/>
              <a:ext cx="1512168" cy="136815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24267" y="1130413"/>
              <a:ext cx="2809308" cy="13434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0" y="5013176"/>
            <a:ext cx="9108504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eaLnBrk="0" hangingPunct="0">
              <a:spcBef>
                <a:spcPct val="40000"/>
              </a:spcBef>
              <a:buClr>
                <a:srgbClr val="990000"/>
              </a:buClr>
              <a:buFont typeface="Wingdings" pitchFamily="2" charset="2"/>
              <a:buChar char="v"/>
            </a:pPr>
            <a:r>
              <a:rPr kumimoji="0" lang="zh-CN" altLang="en-US" sz="1600" dirty="0" smtClean="0"/>
              <a:t>前两个</a:t>
            </a:r>
            <a:r>
              <a:rPr kumimoji="0" lang="en-US" altLang="zh-CN" sz="1600" dirty="0" smtClean="0"/>
              <a:t>SR</a:t>
            </a:r>
            <a:r>
              <a:rPr kumimoji="0" lang="zh-CN" altLang="en-US" sz="1600" dirty="0" smtClean="0"/>
              <a:t>锁存器响应外部信号</a:t>
            </a:r>
            <a:r>
              <a:rPr kumimoji="0" lang="en-US" altLang="zh-CN" sz="1600" dirty="0" smtClean="0"/>
              <a:t> D</a:t>
            </a:r>
            <a:r>
              <a:rPr kumimoji="0" lang="zh-CN" altLang="en-US" sz="1600" dirty="0" smtClean="0"/>
              <a:t>和</a:t>
            </a:r>
            <a:r>
              <a:rPr kumimoji="0" lang="en-US" altLang="zh-CN" sz="1600" dirty="0" smtClean="0"/>
              <a:t>CLK</a:t>
            </a:r>
            <a:r>
              <a:rPr kumimoji="0" lang="zh-CN" altLang="en-US" sz="1600" dirty="0" smtClean="0"/>
              <a:t>输入，右侧</a:t>
            </a:r>
            <a:r>
              <a:rPr kumimoji="0" lang="en-US" altLang="zh-CN" sz="1600" dirty="0" smtClean="0"/>
              <a:t>SR</a:t>
            </a:r>
            <a:r>
              <a:rPr kumimoji="0" lang="zh-CN" altLang="en-US" sz="1600" dirty="0" smtClean="0"/>
              <a:t>锁存器提供输出</a:t>
            </a:r>
            <a:r>
              <a:rPr kumimoji="0" lang="en-US" altLang="zh-CN" sz="1600" dirty="0" smtClean="0"/>
              <a:t>. </a:t>
            </a:r>
            <a:endParaRPr lang="en-US" altLang="zh-CN" sz="2800" dirty="0"/>
          </a:p>
          <a:p>
            <a:pPr marL="0" lvl="1" eaLnBrk="0" hangingPunct="0">
              <a:spcBef>
                <a:spcPct val="40000"/>
              </a:spcBef>
              <a:buClr>
                <a:srgbClr val="990000"/>
              </a:buClr>
            </a:pPr>
            <a:r>
              <a:rPr kumimoji="0" lang="en-US" altLang="zh-CN" sz="1600" b="1" dirty="0" smtClean="0">
                <a:solidFill>
                  <a:srgbClr val="FF0000"/>
                </a:solidFill>
              </a:rPr>
              <a:t>① </a:t>
            </a:r>
            <a:r>
              <a:rPr kumimoji="0" lang="en-US" altLang="zh-CN" sz="1600" dirty="0" smtClean="0"/>
              <a:t>CLK </a:t>
            </a:r>
            <a:r>
              <a:rPr kumimoji="0" lang="en-US" altLang="zh-CN" sz="1600" dirty="0"/>
              <a:t>= </a:t>
            </a:r>
            <a:r>
              <a:rPr kumimoji="0" lang="en-US" altLang="zh-CN" sz="1600" dirty="0" smtClean="0"/>
              <a:t>0 </a:t>
            </a:r>
            <a:r>
              <a:rPr kumimoji="0" lang="zh-CN" altLang="en-US" sz="1600" dirty="0" smtClean="0"/>
              <a:t>时输出锁存器的</a:t>
            </a:r>
            <a:r>
              <a:rPr kumimoji="0" lang="en-US" altLang="zh-CN" sz="1600" b="1" dirty="0" smtClean="0"/>
              <a:t>S=1</a:t>
            </a:r>
            <a:r>
              <a:rPr kumimoji="0" lang="zh-CN" altLang="en-US" sz="1600" dirty="0"/>
              <a:t>、</a:t>
            </a:r>
            <a:r>
              <a:rPr kumimoji="0" lang="en-US" altLang="zh-CN" sz="1600" b="1" dirty="0" smtClean="0"/>
              <a:t>R=1</a:t>
            </a:r>
            <a:r>
              <a:rPr kumimoji="0" lang="zh-CN" altLang="en-US" sz="1600" dirty="0" smtClean="0"/>
              <a:t>，使输出保持不变</a:t>
            </a:r>
            <a:r>
              <a:rPr kumimoji="0" lang="en-US" altLang="zh-CN" sz="1600" dirty="0" smtClean="0"/>
              <a:t>.</a:t>
            </a:r>
          </a:p>
          <a:p>
            <a:pPr marL="0" lvl="1" eaLnBrk="0" hangingPunct="0">
              <a:spcBef>
                <a:spcPct val="40000"/>
              </a:spcBef>
              <a:buClr>
                <a:srgbClr val="990000"/>
              </a:buClr>
            </a:pPr>
            <a:r>
              <a:rPr kumimoji="0" lang="en-US" altLang="zh-CN" sz="1600" b="1" dirty="0" smtClean="0">
                <a:solidFill>
                  <a:srgbClr val="FF0000"/>
                </a:solidFill>
              </a:rPr>
              <a:t>② </a:t>
            </a:r>
            <a:r>
              <a:rPr kumimoji="0" lang="en-US" altLang="zh-CN" sz="1600" dirty="0" smtClean="0"/>
              <a:t>If </a:t>
            </a:r>
            <a:r>
              <a:rPr kumimoji="0" lang="en-US" altLang="zh-CN" sz="1600" b="1" dirty="0"/>
              <a:t>D = 0 </a:t>
            </a:r>
            <a:r>
              <a:rPr kumimoji="0" lang="en-US" altLang="zh-CN" sz="1600" dirty="0"/>
              <a:t>when CLK = 1, </a:t>
            </a:r>
            <a:r>
              <a:rPr kumimoji="0" lang="en-US" altLang="zh-CN" sz="1600" b="1" dirty="0"/>
              <a:t>R</a:t>
            </a:r>
            <a:r>
              <a:rPr kumimoji="0" lang="en-US" altLang="zh-CN" sz="1600" dirty="0"/>
              <a:t> changes to </a:t>
            </a:r>
            <a:r>
              <a:rPr kumimoji="0" lang="en-US" altLang="zh-CN" sz="1600" b="1" dirty="0"/>
              <a:t>0</a:t>
            </a:r>
            <a:r>
              <a:rPr kumimoji="0" lang="en-US" altLang="zh-CN" sz="1600" dirty="0"/>
              <a:t> causing a reset state and making </a:t>
            </a:r>
            <a:r>
              <a:rPr kumimoji="0" lang="en-US" altLang="zh-CN" sz="1600" b="1" dirty="0"/>
              <a:t>Q = 0</a:t>
            </a:r>
            <a:r>
              <a:rPr kumimoji="0" lang="en-US" altLang="zh-CN" sz="1600" dirty="0"/>
              <a:t>. </a:t>
            </a:r>
            <a:endParaRPr lang="en-US" altLang="zh-CN" sz="2800" dirty="0"/>
          </a:p>
          <a:p>
            <a:pPr marL="0" lvl="1" eaLnBrk="0" hangingPunct="0">
              <a:spcBef>
                <a:spcPct val="40000"/>
              </a:spcBef>
              <a:buClr>
                <a:srgbClr val="990000"/>
              </a:buClr>
            </a:pPr>
            <a:r>
              <a:rPr kumimoji="0" lang="en-US" altLang="zh-CN" sz="1600" b="1" dirty="0">
                <a:solidFill>
                  <a:srgbClr val="FF0000"/>
                </a:solidFill>
              </a:rPr>
              <a:t>② </a:t>
            </a:r>
            <a:r>
              <a:rPr kumimoji="0" lang="en-US" altLang="zh-CN" sz="1600" dirty="0" smtClean="0"/>
              <a:t>If </a:t>
            </a:r>
            <a:r>
              <a:rPr kumimoji="0" lang="en-US" altLang="zh-CN" sz="1600" b="1" dirty="0"/>
              <a:t>D = 1 </a:t>
            </a:r>
            <a:r>
              <a:rPr kumimoji="0" lang="en-US" altLang="zh-CN" sz="1600" dirty="0"/>
              <a:t>when CLK = 1, </a:t>
            </a:r>
            <a:r>
              <a:rPr kumimoji="0" lang="en-US" altLang="zh-CN" sz="1600" b="1" dirty="0"/>
              <a:t>S</a:t>
            </a:r>
            <a:r>
              <a:rPr kumimoji="0" lang="en-US" altLang="zh-CN" sz="1600" dirty="0"/>
              <a:t> changes to </a:t>
            </a:r>
            <a:r>
              <a:rPr kumimoji="0" lang="en-US" altLang="zh-CN" sz="1600" b="1" dirty="0"/>
              <a:t>0</a:t>
            </a:r>
            <a:r>
              <a:rPr kumimoji="0" lang="en-US" altLang="zh-CN" sz="1600" dirty="0"/>
              <a:t> causing the circuit to go to the set state making </a:t>
            </a:r>
            <a:r>
              <a:rPr kumimoji="0" lang="en-US" altLang="zh-CN" sz="1600" b="1" dirty="0"/>
              <a:t>Q = </a:t>
            </a:r>
            <a:r>
              <a:rPr kumimoji="0" lang="en-US" altLang="zh-CN" sz="1600" b="1" dirty="0" smtClean="0"/>
              <a:t>1</a:t>
            </a:r>
            <a:endParaRPr lang="en-US" altLang="zh-CN" sz="2800" dirty="0"/>
          </a:p>
          <a:p>
            <a:pPr marL="0" lvl="1" eaLnBrk="0" hangingPunct="0">
              <a:spcBef>
                <a:spcPct val="40000"/>
              </a:spcBef>
              <a:buClr>
                <a:srgbClr val="990000"/>
              </a:buClr>
            </a:pPr>
            <a:r>
              <a:rPr kumimoji="0" lang="en-US" altLang="zh-CN" sz="1600" b="1" dirty="0" smtClean="0">
                <a:solidFill>
                  <a:srgbClr val="FF0000"/>
                </a:solidFill>
              </a:rPr>
              <a:t>③ </a:t>
            </a:r>
            <a:r>
              <a:rPr kumimoji="0" lang="en-US" altLang="zh-CN" sz="1600" dirty="0" smtClean="0"/>
              <a:t>If </a:t>
            </a:r>
            <a:r>
              <a:rPr kumimoji="0" lang="en-US" altLang="zh-CN" sz="1600" dirty="0"/>
              <a:t>there is a change in D while CLK = 1, 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R</a:t>
            </a:r>
            <a:r>
              <a:rPr kumimoji="0" lang="en-US" altLang="zh-CN" sz="1600" dirty="0" smtClean="0"/>
              <a:t> or 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S</a:t>
            </a:r>
            <a:r>
              <a:rPr kumimoji="0" lang="en-US" altLang="zh-CN" sz="1600" dirty="0" smtClean="0"/>
              <a:t> </a:t>
            </a:r>
            <a:r>
              <a:rPr kumimoji="0" lang="en-US" altLang="zh-CN" sz="1600" dirty="0"/>
              <a:t>remains at </a:t>
            </a:r>
            <a:r>
              <a:rPr kumimoji="0" lang="en-US" altLang="zh-CN" sz="1600" b="1" dirty="0">
                <a:solidFill>
                  <a:srgbClr val="FF0000"/>
                </a:solidFill>
              </a:rPr>
              <a:t>0</a:t>
            </a:r>
            <a:r>
              <a:rPr kumimoji="0" lang="en-US" altLang="zh-CN" sz="1600" dirty="0"/>
              <a:t>, </a:t>
            </a:r>
            <a:r>
              <a:rPr kumimoji="0" lang="zh-CN" altLang="en-US" sz="1600" dirty="0" smtClean="0"/>
              <a:t>不影响输出</a:t>
            </a:r>
            <a:r>
              <a:rPr kumimoji="0" lang="en-US" altLang="zh-CN" sz="1600" dirty="0" smtClean="0"/>
              <a:t>.</a:t>
            </a:r>
            <a:endParaRPr kumimoji="0" lang="en-US" altLang="zh-CN" sz="1600" dirty="0"/>
          </a:p>
        </p:txBody>
      </p:sp>
      <p:pic>
        <p:nvPicPr>
          <p:cNvPr id="6" name="Picture 8" descr="AACFLPY0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1" t="9028" b="32501"/>
          <a:stretch/>
        </p:blipFill>
        <p:spPr bwMode="auto">
          <a:xfrm>
            <a:off x="4788024" y="3702588"/>
            <a:ext cx="4320480" cy="129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25"/>
          <p:cNvSpPr txBox="1"/>
          <p:nvPr/>
        </p:nvSpPr>
        <p:spPr>
          <a:xfrm>
            <a:off x="6453676" y="22156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006543" y="167058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734300" y="129226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③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/>
              <a:t>方法</a:t>
            </a:r>
            <a:r>
              <a:rPr lang="en-US" altLang="zh-CN" sz="3600" dirty="0" smtClean="0"/>
              <a:t>2</a:t>
            </a:r>
            <a:r>
              <a:rPr lang="zh-CN" altLang="en-US" sz="3600" dirty="0" smtClean="0"/>
              <a:t>：用</a:t>
            </a:r>
            <a:r>
              <a:rPr lang="en-US" altLang="zh-CN" sz="3600" dirty="0" smtClean="0"/>
              <a:t>3</a:t>
            </a:r>
            <a:r>
              <a:rPr lang="zh-CN" altLang="en-US" sz="3600" dirty="0" smtClean="0"/>
              <a:t>个</a:t>
            </a:r>
            <a:r>
              <a:rPr lang="en-US" altLang="zh-CN" sz="3600" dirty="0" smtClean="0"/>
              <a:t>SR</a:t>
            </a:r>
            <a:r>
              <a:rPr lang="zh-CN" altLang="en-US" sz="3600" dirty="0" smtClean="0"/>
              <a:t>锁存器构造上升沿</a:t>
            </a:r>
            <a:r>
              <a:rPr lang="en-US" altLang="zh-CN" sz="3600" dirty="0" smtClean="0"/>
              <a:t>D</a:t>
            </a:r>
            <a:r>
              <a:rPr lang="zh-CN" altLang="en-US" sz="3600" b="1" dirty="0" smtClean="0"/>
              <a:t>触发器</a:t>
            </a:r>
            <a:endParaRPr lang="zh-CN" altLang="en-US" sz="36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35496" y="962026"/>
            <a:ext cx="5567189" cy="4044606"/>
            <a:chOff x="323528" y="962026"/>
            <a:chExt cx="5567189" cy="4044606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962026"/>
              <a:ext cx="5567189" cy="4044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 bwMode="auto">
            <a:xfrm>
              <a:off x="1835696" y="988151"/>
              <a:ext cx="1368152" cy="160287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1835696" y="2996953"/>
              <a:ext cx="1368152" cy="172819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563888" y="2132856"/>
              <a:ext cx="1512168" cy="136815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63888" y="979895"/>
              <a:ext cx="2020141" cy="9660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5652120" y="2276872"/>
            <a:ext cx="3139001" cy="1200329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/>
              <a:t>总之，只有</a:t>
            </a:r>
            <a:r>
              <a:rPr lang="en-US" altLang="zh-CN" sz="2000" i="1" dirty="0" err="1" smtClean="0"/>
              <a:t>Clk</a:t>
            </a:r>
            <a:r>
              <a:rPr lang="en-US" altLang="zh-CN" sz="2000" dirty="0" smtClean="0"/>
              <a:t> ↑</a:t>
            </a:r>
            <a:r>
              <a:rPr lang="zh-CN" altLang="en-US" sz="2000" dirty="0" smtClean="0"/>
              <a:t>时，</a:t>
            </a:r>
            <a:r>
              <a:rPr lang="en-US" altLang="zh-CN" sz="2000" dirty="0" smtClean="0"/>
              <a:t>Q=D</a:t>
            </a:r>
          </a:p>
          <a:p>
            <a:pPr>
              <a:lnSpc>
                <a:spcPct val="120000"/>
              </a:lnSpc>
            </a:pPr>
            <a:r>
              <a:rPr lang="en-US" altLang="zh-CN" sz="2000" i="1" dirty="0" err="1" smtClean="0"/>
              <a:t>Clk</a:t>
            </a:r>
            <a:r>
              <a:rPr lang="en-US" altLang="zh-CN" sz="2000" dirty="0" smtClean="0"/>
              <a:t>=0 / </a:t>
            </a:r>
            <a:r>
              <a:rPr lang="en-US" altLang="zh-CN" sz="2000" i="1" dirty="0" err="1" smtClean="0"/>
              <a:t>Clk</a:t>
            </a:r>
            <a:r>
              <a:rPr lang="en-US" altLang="zh-CN" sz="2000" dirty="0" smtClean="0"/>
              <a:t>=1 </a:t>
            </a:r>
            <a:r>
              <a:rPr lang="zh-CN" altLang="en-US" sz="2000" dirty="0" smtClean="0"/>
              <a:t>不影响输出</a:t>
            </a:r>
            <a:endParaRPr lang="en-US" altLang="zh-CN" sz="2000" dirty="0" smtClean="0"/>
          </a:p>
          <a:p>
            <a:pPr>
              <a:lnSpc>
                <a:spcPct val="120000"/>
              </a:lnSpc>
            </a:pPr>
            <a:r>
              <a:rPr lang="en-US" altLang="zh-CN" sz="2000" i="1" dirty="0" err="1" smtClean="0"/>
              <a:t>Clk</a:t>
            </a:r>
            <a:r>
              <a:rPr lang="en-US" altLang="zh-CN" sz="2000" i="1" dirty="0" smtClean="0"/>
              <a:t> </a:t>
            </a:r>
            <a:r>
              <a:rPr lang="en-US" altLang="zh-CN" sz="2000" dirty="0" smtClean="0"/>
              <a:t>↓</a:t>
            </a:r>
            <a:r>
              <a:rPr lang="zh-CN" altLang="en-US" sz="2000" dirty="0" smtClean="0"/>
              <a:t>也不影响输出。</a:t>
            </a:r>
            <a:endParaRPr lang="zh-CN" altLang="en-US" sz="20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653" y="4651128"/>
            <a:ext cx="5573843" cy="211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JK</a:t>
            </a:r>
            <a:r>
              <a:rPr lang="en-US" altLang="zh-CN" dirty="0" smtClean="0"/>
              <a:t> </a:t>
            </a:r>
            <a:r>
              <a:rPr lang="zh-CN" altLang="en-US" dirty="0" smtClean="0"/>
              <a:t>触发器 </a:t>
            </a:r>
            <a:r>
              <a:rPr lang="en-US" altLang="zh-CN" dirty="0" smtClean="0"/>
              <a:t>(flip-flops)</a:t>
            </a:r>
          </a:p>
        </p:txBody>
      </p:sp>
      <p:pic>
        <p:nvPicPr>
          <p:cNvPr id="10" name="Picture 10" descr="AACFLQG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3" t="17901" b="8183"/>
          <a:stretch/>
        </p:blipFill>
        <p:spPr bwMode="auto">
          <a:xfrm>
            <a:off x="6444208" y="3316667"/>
            <a:ext cx="2380796" cy="2920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213799"/>
              </p:ext>
            </p:extLst>
          </p:nvPr>
        </p:nvGraphicFramePr>
        <p:xfrm>
          <a:off x="644872" y="3232523"/>
          <a:ext cx="5511304" cy="343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837" name="位图图像" r:id="rId5" imgW="3871296" imgH="1988992" progId="PBrush">
                  <p:embed/>
                </p:oleObj>
              </mc:Choice>
              <mc:Fallback>
                <p:oleObj name="位图图像" r:id="rId5" imgW="3871296" imgH="1988992" progId="PBrush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872" y="3232523"/>
                        <a:ext cx="5511304" cy="3436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35496" y="941819"/>
            <a:ext cx="9078126" cy="929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最经济、最有效的触发器是边沿触发的</a:t>
            </a:r>
            <a:r>
              <a:rPr lang="en-US" altLang="zh-CN" b="1" dirty="0" smtClean="0"/>
              <a:t>D</a:t>
            </a:r>
            <a:r>
              <a:rPr lang="zh-CN" altLang="en-US" b="1" dirty="0" smtClean="0"/>
              <a:t>触发器</a:t>
            </a:r>
            <a:r>
              <a:rPr lang="zh-CN" altLang="en-US" dirty="0" smtClean="0"/>
              <a:t>，门电路最少。</a:t>
            </a:r>
            <a:endParaRPr lang="en-US" altLang="zh-CN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其他类型的触发器由</a:t>
            </a:r>
            <a:r>
              <a:rPr lang="en-US" altLang="zh-CN" b="1" dirty="0" smtClean="0"/>
              <a:t>D</a:t>
            </a:r>
            <a:r>
              <a:rPr lang="zh-CN" altLang="en-US" b="1" dirty="0" smtClean="0"/>
              <a:t>触发器 </a:t>
            </a:r>
            <a:r>
              <a:rPr lang="en-US" altLang="zh-CN" dirty="0" smtClean="0"/>
              <a:t>+ </a:t>
            </a:r>
            <a:r>
              <a:rPr lang="zh-CN" altLang="en-US" dirty="0" smtClean="0"/>
              <a:t>附加的门构成。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04914" y="1879939"/>
            <a:ext cx="2661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zh-CN" altLang="en-US" dirty="0" smtClean="0"/>
              <a:t>置位（输出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/>
              <a:t>复位（输出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 smtClean="0"/>
              <a:t>输出反相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27584" y="2249270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JK</a:t>
            </a:r>
            <a:r>
              <a:rPr lang="zh-CN" altLang="en-US" dirty="0"/>
              <a:t>触发器的功能：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4593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锁存器、</a:t>
            </a:r>
            <a:r>
              <a:rPr lang="zh-CN" altLang="en-US" b="1" dirty="0"/>
              <a:t>触发器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98072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JK</a:t>
            </a:r>
            <a:r>
              <a:rPr lang="zh-CN" altLang="en-US" b="1" dirty="0" smtClean="0">
                <a:solidFill>
                  <a:srgbClr val="FF0000"/>
                </a:solidFill>
              </a:rPr>
              <a:t>触发器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1444" name="Picture 4" descr="http://upload.wikimedia.org/wikipedia/commons/thumb/3/37/JK_Flip-flop_%28Simple%29_Symbol.svg/200px-JK_Flip-flop_%28Simple%29_Symbo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160" y="1442393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AACFLQ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0" b="23643"/>
          <a:stretch/>
        </p:blipFill>
        <p:spPr bwMode="auto">
          <a:xfrm>
            <a:off x="2987824" y="5056737"/>
            <a:ext cx="3096344" cy="168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35496" y="980728"/>
            <a:ext cx="2737611" cy="5859774"/>
            <a:chOff x="6370893" y="980728"/>
            <a:chExt cx="2737611" cy="5859774"/>
          </a:xfrm>
        </p:grpSpPr>
        <p:sp>
          <p:nvSpPr>
            <p:cNvPr id="13" name="TextBox 12"/>
            <p:cNvSpPr txBox="1"/>
            <p:nvPr/>
          </p:nvSpPr>
          <p:spPr>
            <a:xfrm>
              <a:off x="7108676" y="980728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D</a:t>
              </a:r>
              <a:r>
                <a:rPr lang="zh-CN" altLang="en-US" b="1" dirty="0" smtClean="0">
                  <a:solidFill>
                    <a:srgbClr val="FF0000"/>
                  </a:solidFill>
                </a:rPr>
                <a:t>触发器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4" name="Picture 6" descr="File:Negative-edge triggered master slave D flip flop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647" y="2636912"/>
              <a:ext cx="2409825" cy="88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File:Edge triggered D flip-flop.png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3933056"/>
              <a:ext cx="2664296" cy="2650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6370893" y="3501008"/>
              <a:ext cx="25935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/>
                <a:t>master–slave D flip-flop</a:t>
              </a:r>
              <a:endParaRPr lang="zh-CN" altLang="en-US" sz="18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6471655" y="6471170"/>
              <a:ext cx="26368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800" dirty="0" smtClean="0"/>
                <a:t>positive-edge-triggered</a:t>
              </a:r>
              <a:endParaRPr lang="zh-CN" altLang="en-US" sz="1800" dirty="0"/>
            </a:p>
          </p:txBody>
        </p:sp>
        <p:pic>
          <p:nvPicPr>
            <p:cNvPr id="18" name="Picture 5" descr="AACFLQF0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688"/>
            <a:stretch/>
          </p:blipFill>
          <p:spPr bwMode="auto">
            <a:xfrm>
              <a:off x="6588224" y="1497466"/>
              <a:ext cx="2448272" cy="923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Picture 2" descr="http://upload.wikimedia.org/wikipedia/commons/thumb/a/a9/T-Type_Flip-flop.svg/200px-T-Type_Flip-flop.sv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63" y="1442393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34247" y="980728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</a:t>
            </a:r>
            <a:r>
              <a:rPr lang="zh-CN" altLang="en-US" b="1" dirty="0" smtClean="0">
                <a:solidFill>
                  <a:srgbClr val="FF0000"/>
                </a:solidFill>
              </a:rPr>
              <a:t>触发器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1" name="Picture 4" descr="AACFLQH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9" r="71636" b="12276"/>
          <a:stretch/>
        </p:blipFill>
        <p:spPr bwMode="auto">
          <a:xfrm>
            <a:off x="6716944" y="2661284"/>
            <a:ext cx="2045495" cy="191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 descr="AACFLQH0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6" r="27196" b="12436"/>
          <a:stretch/>
        </p:blipFill>
        <p:spPr bwMode="auto">
          <a:xfrm>
            <a:off x="6530191" y="5034955"/>
            <a:ext cx="2434297" cy="171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02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zh-CN" dirty="0" smtClean="0"/>
              <a:t>Analysis of the </a:t>
            </a:r>
            <a:r>
              <a:rPr lang="en-US" altLang="zh-CN" b="1" dirty="0" smtClean="0"/>
              <a:t>JK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100" name="Rectangle 4"/>
              <p:cNvSpPr>
                <a:spLocks noChangeArrowheads="1"/>
              </p:cNvSpPr>
              <p:nvPr/>
            </p:nvSpPr>
            <p:spPr bwMode="auto">
              <a:xfrm>
                <a:off x="35496" y="980728"/>
                <a:ext cx="864096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>
                <a:spAutoFit/>
              </a:bodyPr>
              <a:lstStyle/>
              <a:p>
                <a:pPr marL="342900" indent="-342900" eaLnBrk="0" hangingPunct="0">
                  <a:spcBef>
                    <a:spcPct val="40000"/>
                  </a:spcBef>
                  <a:buClr>
                    <a:srgbClr val="663300"/>
                  </a:buClr>
                  <a:buFont typeface="Wingdings" pitchFamily="2" charset="2"/>
                  <a:buChar char="u"/>
                </a:pPr>
                <a:r>
                  <a:rPr kumimoji="0" lang="en-US" altLang="zh-CN" dirty="0"/>
                  <a:t>The circuit applied to the D input is </a:t>
                </a:r>
                <a14:m>
                  <m:oMath xmlns:m="http://schemas.openxmlformats.org/officeDocument/2006/math">
                    <m:r>
                      <a:rPr kumimoji="0"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kumimoji="0"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kumimoji="0"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𝑱𝑸</m:t>
                    </m:r>
                    <m:r>
                      <a:rPr kumimoji="0"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’+</m:t>
                    </m:r>
                    <m:r>
                      <a:rPr kumimoji="0"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kumimoji="0"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  <m:r>
                      <a:rPr kumimoji="0"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kumimoji="0" lang="en-US" altLang="zh-CN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010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980728"/>
                <a:ext cx="8640960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988" t="-11842" b="-27632"/>
                </a:stretch>
              </a:blipFill>
              <a:ln w="9525">
                <a:noFill/>
                <a:miter lim="800000"/>
                <a:headEnd/>
                <a:tailEnd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101" name="Rectangle 5"/>
          <p:cNvSpPr>
            <a:spLocks noChangeArrowheads="1"/>
          </p:cNvSpPr>
          <p:nvPr/>
        </p:nvSpPr>
        <p:spPr bwMode="auto">
          <a:xfrm>
            <a:off x="271645" y="1516428"/>
            <a:ext cx="5884532" cy="153272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marL="285750" lvl="1" indent="-285750" eaLnBrk="0" hangingPunct="0">
              <a:spcBef>
                <a:spcPct val="40000"/>
              </a:spcBef>
              <a:buClr>
                <a:srgbClr val="990000"/>
              </a:buClr>
              <a:buFont typeface="Wingdings" pitchFamily="2" charset="2"/>
              <a:buChar char="v"/>
            </a:pPr>
            <a:r>
              <a:rPr kumimoji="0" lang="en-US" altLang="zh-CN" sz="1800" dirty="0"/>
              <a:t>If J = 1 and K = 0, D = Q + Q’ = </a:t>
            </a:r>
            <a:r>
              <a:rPr kumimoji="0" lang="en-US" altLang="zh-CN" sz="1800" dirty="0" smtClean="0"/>
              <a:t>1, Q = D = </a:t>
            </a:r>
            <a:r>
              <a:rPr kumimoji="0" lang="en-US" altLang="zh-CN" sz="1800" b="1" dirty="0" smtClean="0"/>
              <a:t>1</a:t>
            </a:r>
          </a:p>
          <a:p>
            <a:pPr marL="285750" lvl="1" indent="-285750" eaLnBrk="0" hangingPunct="0">
              <a:spcBef>
                <a:spcPct val="40000"/>
              </a:spcBef>
              <a:buClr>
                <a:srgbClr val="990000"/>
              </a:buClr>
              <a:buFont typeface="Wingdings" pitchFamily="2" charset="2"/>
              <a:buChar char="v"/>
            </a:pPr>
            <a:r>
              <a:rPr kumimoji="0" lang="en-US" altLang="zh-CN" sz="1800" dirty="0"/>
              <a:t>If J = 0 and K = 1, D = </a:t>
            </a:r>
            <a:r>
              <a:rPr kumimoji="0" lang="en-US" altLang="zh-CN" sz="1800" dirty="0" smtClean="0"/>
              <a:t>0</a:t>
            </a:r>
            <a:r>
              <a:rPr kumimoji="0" lang="zh-CN" altLang="en-US" sz="1800" dirty="0"/>
              <a:t>，</a:t>
            </a:r>
            <a:r>
              <a:rPr kumimoji="0" lang="en-US" altLang="zh-CN" sz="1800" dirty="0" smtClean="0"/>
              <a:t>             Q = D = </a:t>
            </a:r>
            <a:r>
              <a:rPr kumimoji="0" lang="en-US" altLang="zh-CN" sz="1800" b="1" dirty="0" smtClean="0"/>
              <a:t>0</a:t>
            </a:r>
            <a:endParaRPr lang="en-US" altLang="zh-CN" sz="3200" b="1" dirty="0"/>
          </a:p>
          <a:p>
            <a:pPr marL="285750" lvl="1" indent="-285750" eaLnBrk="0" hangingPunct="0">
              <a:spcBef>
                <a:spcPct val="40000"/>
              </a:spcBef>
              <a:buClr>
                <a:srgbClr val="990000"/>
              </a:buClr>
              <a:buFont typeface="Wingdings" pitchFamily="2" charset="2"/>
              <a:buChar char="v"/>
            </a:pPr>
            <a:r>
              <a:rPr kumimoji="0" lang="en-US" altLang="zh-CN" sz="1800" dirty="0" smtClean="0"/>
              <a:t>If </a:t>
            </a:r>
            <a:r>
              <a:rPr kumimoji="0" lang="en-US" altLang="zh-CN" sz="1800" dirty="0"/>
              <a:t>J = K = 0, </a:t>
            </a:r>
            <a:r>
              <a:rPr kumimoji="0" lang="en-US" altLang="zh-CN" sz="1800" dirty="0" smtClean="0"/>
              <a:t>         D </a:t>
            </a:r>
            <a:r>
              <a:rPr kumimoji="0" lang="en-US" altLang="zh-CN" sz="1800" dirty="0"/>
              <a:t>= </a:t>
            </a:r>
            <a:r>
              <a:rPr kumimoji="0" lang="en-US" altLang="zh-CN" sz="1800" dirty="0" smtClean="0"/>
              <a:t>Q</a:t>
            </a:r>
            <a:r>
              <a:rPr kumimoji="0" lang="zh-CN" altLang="en-US" sz="1800" dirty="0" smtClean="0"/>
              <a:t>，</a:t>
            </a:r>
            <a:r>
              <a:rPr kumimoji="0" lang="en-US" altLang="zh-CN" sz="1800" dirty="0" smtClean="0"/>
              <a:t>            </a:t>
            </a:r>
            <a:r>
              <a:rPr kumimoji="0" lang="zh-CN" altLang="en-US" sz="1800" dirty="0" smtClean="0"/>
              <a:t>输出保持不变</a:t>
            </a:r>
            <a:endParaRPr kumimoji="0" lang="en-US" altLang="zh-CN" sz="1800" dirty="0" smtClean="0"/>
          </a:p>
          <a:p>
            <a:pPr marL="285750" lvl="1" indent="-285750" eaLnBrk="0" hangingPunct="0">
              <a:spcBef>
                <a:spcPct val="40000"/>
              </a:spcBef>
              <a:buClr>
                <a:srgbClr val="990000"/>
              </a:buClr>
              <a:buFont typeface="Wingdings" pitchFamily="2" charset="2"/>
              <a:buChar char="v"/>
            </a:pPr>
            <a:r>
              <a:rPr kumimoji="0" lang="en-US" altLang="zh-CN" sz="1800" dirty="0" smtClean="0"/>
              <a:t>If </a:t>
            </a:r>
            <a:r>
              <a:rPr kumimoji="0" lang="en-US" altLang="zh-CN" sz="1800" dirty="0"/>
              <a:t>J = K = 1, </a:t>
            </a:r>
            <a:r>
              <a:rPr kumimoji="0" lang="en-US" altLang="zh-CN" sz="1800" dirty="0" smtClean="0"/>
              <a:t>         D </a:t>
            </a:r>
            <a:r>
              <a:rPr kumimoji="0" lang="en-US" altLang="zh-CN" sz="1800" dirty="0"/>
              <a:t>= Q</a:t>
            </a:r>
            <a:r>
              <a:rPr kumimoji="0" lang="en-US" altLang="zh-CN" sz="1800" dirty="0" smtClean="0"/>
              <a:t>’</a:t>
            </a:r>
            <a:r>
              <a:rPr kumimoji="0" lang="zh-CN" altLang="en-US" sz="1800" dirty="0" smtClean="0"/>
              <a:t>，</a:t>
            </a:r>
            <a:r>
              <a:rPr kumimoji="0" lang="en-US" altLang="zh-CN" sz="1800" dirty="0" smtClean="0"/>
              <a:t>           </a:t>
            </a:r>
            <a:r>
              <a:rPr kumimoji="0" lang="zh-CN" altLang="en-US" sz="1800" dirty="0" smtClean="0"/>
              <a:t>输出反相</a:t>
            </a:r>
            <a:endParaRPr lang="en-US" altLang="zh-CN" sz="3200" dirty="0"/>
          </a:p>
        </p:txBody>
      </p:sp>
      <p:pic>
        <p:nvPicPr>
          <p:cNvPr id="7" name="Picture 10" descr="AACFLQG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9"/>
          <a:stretch/>
        </p:blipFill>
        <p:spPr bwMode="auto">
          <a:xfrm>
            <a:off x="35496" y="3501008"/>
            <a:ext cx="868362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375108"/>
              </p:ext>
            </p:extLst>
          </p:nvPr>
        </p:nvGraphicFramePr>
        <p:xfrm>
          <a:off x="6156176" y="2924944"/>
          <a:ext cx="2965471" cy="3794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62" name="位图图像" r:id="rId6" imgW="3871296" imgH="1988992" progId="PBrush">
                  <p:embed/>
                </p:oleObj>
              </mc:Choice>
              <mc:Fallback>
                <p:oleObj name="位图图像" r:id="rId6" imgW="3871296" imgH="1988992" progId="PBrush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2924944"/>
                        <a:ext cx="2965471" cy="37940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ACFLQG0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9" t="18152" b="32182"/>
          <a:stretch/>
        </p:blipFill>
        <p:spPr bwMode="auto">
          <a:xfrm>
            <a:off x="7566153" y="44624"/>
            <a:ext cx="1542351" cy="126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717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T </a:t>
            </a:r>
            <a:r>
              <a:rPr lang="en-US" altLang="zh-CN" b="1" dirty="0" smtClean="0">
                <a:solidFill>
                  <a:srgbClr val="0070C0"/>
                </a:solidFill>
              </a:rPr>
              <a:t>(</a:t>
            </a:r>
            <a:r>
              <a:rPr lang="en-US" altLang="zh-CN" dirty="0" smtClean="0"/>
              <a:t>Toggle</a:t>
            </a:r>
            <a:r>
              <a:rPr lang="zh-CN" altLang="en-US" dirty="0" smtClean="0"/>
              <a:t>翻转</a:t>
            </a:r>
            <a:r>
              <a:rPr lang="en-US" altLang="zh-CN" b="1" dirty="0" smtClean="0">
                <a:solidFill>
                  <a:srgbClr val="0070C0"/>
                </a:solidFill>
              </a:rPr>
              <a:t>)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Flip Flop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922946"/>
              </p:ext>
            </p:extLst>
          </p:nvPr>
        </p:nvGraphicFramePr>
        <p:xfrm>
          <a:off x="107504" y="1125984"/>
          <a:ext cx="3744416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1" name="位图图像" r:id="rId4" imgW="4389500" imgH="1554615" progId="PBrush">
                  <p:embed/>
                </p:oleObj>
              </mc:Choice>
              <mc:Fallback>
                <p:oleObj name="位图图像" r:id="rId4" imgW="4389500" imgH="155461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125984"/>
                        <a:ext cx="3744416" cy="215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4" descr="AACFLQH0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6"/>
          <a:stretch/>
        </p:blipFill>
        <p:spPr bwMode="auto">
          <a:xfrm>
            <a:off x="78233" y="3573016"/>
            <a:ext cx="8958263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95936" y="1427292"/>
            <a:ext cx="3203848" cy="156966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CN" dirty="0" smtClean="0"/>
              <a:t>T=0</a:t>
            </a:r>
            <a:r>
              <a:rPr lang="zh-CN" altLang="en-US" dirty="0" smtClean="0"/>
              <a:t>时，保持不变；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dirty="0" smtClean="0"/>
              <a:t>T=1</a:t>
            </a:r>
            <a:r>
              <a:rPr lang="zh-CN" altLang="en-US" dirty="0" smtClean="0"/>
              <a:t>时，每来一个时钟信号，其状态就反转一次</a:t>
            </a:r>
            <a:r>
              <a:rPr lang="zh-CN" altLang="en-US" dirty="0"/>
              <a:t>。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63888" y="3687415"/>
                <a:ext cx="22787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𝑫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𝑻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𝑸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687415"/>
                <a:ext cx="227870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920624"/>
              </p:ext>
            </p:extLst>
          </p:nvPr>
        </p:nvGraphicFramePr>
        <p:xfrm>
          <a:off x="7380312" y="1068487"/>
          <a:ext cx="1732392" cy="2216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22" name="位图图像" r:id="rId8" imgW="3871296" imgH="1988992" progId="PBrush">
                  <p:embed/>
                </p:oleObj>
              </mc:Choice>
              <mc:Fallback>
                <p:oleObj name="位图图像" r:id="rId8" imgW="3871296" imgH="1988992" progId="PBrush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1068487"/>
                        <a:ext cx="1732392" cy="22164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75656" y="6301730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楷体" panose="02010609060101010101" pitchFamily="49" charset="-122"/>
                <a:ea typeface="楷体" panose="02010609060101010101" pitchFamily="49" charset="-122"/>
              </a:rPr>
              <a:t>T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触发器的两种构造方法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99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锁存器、</a:t>
            </a:r>
            <a:r>
              <a:rPr lang="zh-CN" altLang="en-US" b="1" dirty="0"/>
              <a:t>触发器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1920" y="98072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JK</a:t>
            </a:r>
            <a:r>
              <a:rPr lang="zh-CN" altLang="en-US" b="1" dirty="0" smtClean="0">
                <a:solidFill>
                  <a:srgbClr val="FF0000"/>
                </a:solidFill>
              </a:rPr>
              <a:t>触发器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1444" name="Picture 4" descr="http://upload.wikimedia.org/wikipedia/commons/thumb/3/37/JK_Flip-flop_%28Simple%29_Symbol.svg/200px-JK_Flip-flop_%28Simple%29_Symbo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160" y="1442393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AACFLQ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0" b="23643"/>
          <a:stretch/>
        </p:blipFill>
        <p:spPr bwMode="auto">
          <a:xfrm>
            <a:off x="2987824" y="5056737"/>
            <a:ext cx="3096344" cy="168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35496" y="980728"/>
            <a:ext cx="2737611" cy="5859774"/>
            <a:chOff x="6370893" y="980728"/>
            <a:chExt cx="2737611" cy="5859774"/>
          </a:xfrm>
        </p:grpSpPr>
        <p:sp>
          <p:nvSpPr>
            <p:cNvPr id="13" name="TextBox 12"/>
            <p:cNvSpPr txBox="1"/>
            <p:nvPr/>
          </p:nvSpPr>
          <p:spPr>
            <a:xfrm>
              <a:off x="7108676" y="980728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FF0000"/>
                  </a:solidFill>
                </a:rPr>
                <a:t>D</a:t>
              </a:r>
              <a:r>
                <a:rPr lang="zh-CN" altLang="en-US" b="1" dirty="0" smtClean="0">
                  <a:solidFill>
                    <a:srgbClr val="FF0000"/>
                  </a:solidFill>
                </a:rPr>
                <a:t>触发器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4" name="Picture 6" descr="File:Negative-edge triggered master slave D flip flop.pn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647" y="2636912"/>
              <a:ext cx="2409825" cy="885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File:Edge triggered D flip-flop.png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3933056"/>
              <a:ext cx="2664296" cy="2650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6370893" y="3501008"/>
              <a:ext cx="25935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/>
                <a:t>master–slave D flip-flop</a:t>
              </a:r>
              <a:endParaRPr lang="zh-CN" altLang="en-US" sz="18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6471655" y="6471170"/>
              <a:ext cx="263684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800" dirty="0" smtClean="0"/>
                <a:t>positive-edge-triggered</a:t>
              </a:r>
              <a:endParaRPr lang="zh-CN" altLang="en-US" sz="1800" dirty="0"/>
            </a:p>
          </p:txBody>
        </p:sp>
        <p:pic>
          <p:nvPicPr>
            <p:cNvPr id="18" name="Picture 5" descr="AACFLQF0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688"/>
            <a:stretch/>
          </p:blipFill>
          <p:spPr bwMode="auto">
            <a:xfrm>
              <a:off x="6588224" y="1497466"/>
              <a:ext cx="2448272" cy="923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Picture 2" descr="http://upload.wikimedia.org/wikipedia/commons/thumb/a/a9/T-Type_Flip-flop.svg/200px-T-Type_Flip-flop.sv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263" y="1442393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34247" y="980728"/>
            <a:ext cx="130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</a:t>
            </a:r>
            <a:r>
              <a:rPr lang="zh-CN" altLang="en-US" b="1" dirty="0" smtClean="0">
                <a:solidFill>
                  <a:srgbClr val="FF0000"/>
                </a:solidFill>
              </a:rPr>
              <a:t>触发器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1" name="Picture 4" descr="AACFLQH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9" r="71636" b="12276"/>
          <a:stretch/>
        </p:blipFill>
        <p:spPr bwMode="auto">
          <a:xfrm>
            <a:off x="6716944" y="2661284"/>
            <a:ext cx="2045495" cy="191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 descr="AACFLQH0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6" r="27196" b="12436"/>
          <a:stretch/>
        </p:blipFill>
        <p:spPr bwMode="auto">
          <a:xfrm>
            <a:off x="6530191" y="5034955"/>
            <a:ext cx="2434297" cy="171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120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>
                <a:solidFill>
                  <a:srgbClr val="FF0000"/>
                </a:solidFill>
              </a:rPr>
              <a:t>Characteristic Tables </a:t>
            </a:r>
            <a:r>
              <a:rPr lang="zh-CN" altLang="en-US" b="1" dirty="0" smtClean="0">
                <a:solidFill>
                  <a:srgbClr val="FF0000"/>
                </a:solidFill>
              </a:rPr>
              <a:t>特征</a:t>
            </a:r>
            <a:r>
              <a:rPr lang="zh-CN" altLang="en-US" b="1" dirty="0">
                <a:solidFill>
                  <a:srgbClr val="FF0000"/>
                </a:solidFill>
              </a:rPr>
              <a:t>表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836712"/>
            <a:ext cx="8856984" cy="1069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600" b="1" dirty="0"/>
              <a:t>特征</a:t>
            </a:r>
            <a:r>
              <a:rPr lang="zh-CN" altLang="en-US" sz="2600" b="1" dirty="0" smtClean="0"/>
              <a:t>表</a:t>
            </a:r>
            <a:r>
              <a:rPr lang="zh-CN" altLang="en-US" sz="2600" dirty="0" smtClean="0"/>
              <a:t>：用表格形式描述触发器逻辑功能</a:t>
            </a:r>
            <a:endParaRPr lang="en-US" altLang="zh-CN" sz="2600" dirty="0" smtClean="0"/>
          </a:p>
          <a:p>
            <a:pPr marL="342900" indent="-342900" algn="r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600" b="1" dirty="0"/>
              <a:t>次</a:t>
            </a:r>
            <a:r>
              <a:rPr lang="zh-CN" altLang="en-US" sz="2600" b="1" dirty="0" smtClean="0"/>
              <a:t>态</a:t>
            </a:r>
            <a:r>
              <a:rPr lang="zh-CN" altLang="en-US" sz="2600" dirty="0" smtClean="0"/>
              <a:t>：为输入和现态的函数</a:t>
            </a:r>
            <a:endParaRPr lang="zh-CN" altLang="en-US" sz="2600" dirty="0"/>
          </a:p>
        </p:txBody>
      </p:sp>
      <p:pic>
        <p:nvPicPr>
          <p:cNvPr id="10" name="Picture 5" descr="AACFLQF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9688"/>
          <a:stretch/>
        </p:blipFill>
        <p:spPr bwMode="auto">
          <a:xfrm>
            <a:off x="3995936" y="1909322"/>
            <a:ext cx="1728192" cy="130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216024" y="1772816"/>
            <a:ext cx="3635896" cy="1479349"/>
            <a:chOff x="539552" y="2232118"/>
            <a:chExt cx="4662707" cy="1689373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9115174"/>
                </p:ext>
              </p:extLst>
            </p:nvPr>
          </p:nvGraphicFramePr>
          <p:xfrm>
            <a:off x="539552" y="2276873"/>
            <a:ext cx="4662707" cy="1644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372" name="位图图像" r:id="rId5" imgW="3909399" imgH="1379048" progId="PBrush">
                    <p:embed/>
                  </p:oleObj>
                </mc:Choice>
                <mc:Fallback>
                  <p:oleObj name="位图图像" r:id="rId5" imgW="3909399" imgH="1379048" progId="PBrush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552" y="2276873"/>
                          <a:ext cx="4662707" cy="16446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648528" y="2232118"/>
              <a:ext cx="11079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无现态</a:t>
              </a:r>
              <a:endParaRPr lang="zh-CN" altLang="en-US" dirty="0"/>
            </a:p>
          </p:txBody>
        </p:sp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147943"/>
              </p:ext>
            </p:extLst>
          </p:nvPr>
        </p:nvGraphicFramePr>
        <p:xfrm>
          <a:off x="179512" y="3315023"/>
          <a:ext cx="3726622" cy="1914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73" name="位图图像" r:id="rId7" imgW="3871296" imgH="1988992" progId="PBrush">
                  <p:embed/>
                </p:oleObj>
              </mc:Choice>
              <mc:Fallback>
                <p:oleObj name="位图图像" r:id="rId7" imgW="3871296" imgH="1988992" progId="PBrush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3315023"/>
                        <a:ext cx="3726622" cy="19141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139341"/>
              </p:ext>
            </p:extLst>
          </p:nvPr>
        </p:nvGraphicFramePr>
        <p:xfrm>
          <a:off x="179512" y="5251700"/>
          <a:ext cx="3744416" cy="1489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374" name="位图图像" r:id="rId9" imgW="4389500" imgH="1554615" progId="PBrush">
                  <p:embed/>
                </p:oleObj>
              </mc:Choice>
              <mc:Fallback>
                <p:oleObj name="位图图像" r:id="rId9" imgW="4389500" imgH="1554615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5251700"/>
                        <a:ext cx="3744416" cy="14896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0" descr="AACFLQG0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9" t="18152" b="32182"/>
          <a:stretch/>
        </p:blipFill>
        <p:spPr bwMode="auto">
          <a:xfrm>
            <a:off x="3995247" y="3545856"/>
            <a:ext cx="1728881" cy="141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AACFLQH0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2" t="8114" b="32307"/>
          <a:stretch/>
        </p:blipFill>
        <p:spPr bwMode="auto">
          <a:xfrm>
            <a:off x="3995936" y="5330329"/>
            <a:ext cx="1728881" cy="136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8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</a:rPr>
              <a:t>Characteristic Equations </a:t>
            </a:r>
            <a:r>
              <a:rPr lang="zh-CN" altLang="en-US" b="1" dirty="0">
                <a:solidFill>
                  <a:srgbClr val="FF0000"/>
                </a:solidFill>
              </a:rPr>
              <a:t>特征方程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5317" y="992293"/>
            <a:ext cx="3798611" cy="1644619"/>
            <a:chOff x="539552" y="2276872"/>
            <a:chExt cx="4662707" cy="1644619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7595884"/>
                </p:ext>
              </p:extLst>
            </p:nvPr>
          </p:nvGraphicFramePr>
          <p:xfrm>
            <a:off x="539552" y="2276873"/>
            <a:ext cx="4662707" cy="16446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396" name="位图图像" r:id="rId4" imgW="3909399" imgH="1379048" progId="PBrush">
                    <p:embed/>
                  </p:oleObj>
                </mc:Choice>
                <mc:Fallback>
                  <p:oleObj name="位图图像" r:id="rId4" imgW="3909399" imgH="1379048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552" y="2276873"/>
                          <a:ext cx="4662707" cy="16446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3809914" y="2276872"/>
              <a:ext cx="11079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无现态</a:t>
              </a:r>
              <a:endParaRPr lang="zh-CN" altLang="en-US" dirty="0"/>
            </a:p>
          </p:txBody>
        </p:sp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8598675"/>
              </p:ext>
            </p:extLst>
          </p:nvPr>
        </p:nvGraphicFramePr>
        <p:xfrm>
          <a:off x="107504" y="2793773"/>
          <a:ext cx="3888432" cy="1997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97" name="位图图像" r:id="rId6" imgW="3871296" imgH="1988992" progId="PBrush">
                  <p:embed/>
                </p:oleObj>
              </mc:Choice>
              <mc:Fallback>
                <p:oleObj name="位图图像" r:id="rId6" imgW="3871296" imgH="198899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2793773"/>
                        <a:ext cx="3888432" cy="1997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926471"/>
              </p:ext>
            </p:extLst>
          </p:nvPr>
        </p:nvGraphicFramePr>
        <p:xfrm>
          <a:off x="107504" y="5032755"/>
          <a:ext cx="3867994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398" name="位图图像" r:id="rId8" imgW="4389500" imgH="1554615" progId="PBrush">
                  <p:embed/>
                </p:oleObj>
              </mc:Choice>
              <mc:Fallback>
                <p:oleObj name="位图图像" r:id="rId8" imgW="4389500" imgH="155461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5032755"/>
                        <a:ext cx="3867994" cy="165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72000" y="2780928"/>
                <a:ext cx="4604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𝑱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80928"/>
                <a:ext cx="460414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51788" y="1470978"/>
                <a:ext cx="23806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𝑫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788" y="1470978"/>
                <a:ext cx="2380652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72000" y="4777988"/>
                <a:ext cx="4626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𝑻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777988"/>
                <a:ext cx="4626588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5" descr="AACFLQF0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9688"/>
          <a:stretch/>
        </p:blipFill>
        <p:spPr bwMode="auto">
          <a:xfrm>
            <a:off x="4067255" y="1189242"/>
            <a:ext cx="1728192" cy="130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 descr="AACFLQG0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9" t="18152" b="32182"/>
          <a:stretch/>
        </p:blipFill>
        <p:spPr bwMode="auto">
          <a:xfrm>
            <a:off x="4066566" y="3377453"/>
            <a:ext cx="1728881" cy="141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" descr="AACFLQH0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2" t="8114" b="32307"/>
          <a:stretch/>
        </p:blipFill>
        <p:spPr bwMode="auto">
          <a:xfrm>
            <a:off x="4067255" y="5307829"/>
            <a:ext cx="1728881" cy="136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16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3" name="Picture 4" descr="AACFLQI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5"/>
          <a:stretch/>
        </p:blipFill>
        <p:spPr bwMode="auto">
          <a:xfrm>
            <a:off x="3610112" y="1"/>
            <a:ext cx="5532301" cy="688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610112" cy="1556792"/>
          </a:xfrm>
        </p:spPr>
        <p:txBody>
          <a:bodyPr/>
          <a:lstStyle/>
          <a:p>
            <a:pPr algn="l" eaLnBrk="1" hangingPunct="1"/>
            <a:r>
              <a:rPr lang="en-US" altLang="zh-CN" sz="3600" dirty="0" smtClean="0"/>
              <a:t>D Flip Flop with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Asynchronous Reset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5496" y="1656090"/>
                <a:ext cx="3533340" cy="3093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600" b="1" dirty="0" smtClean="0">
                    <a:latin typeface="Cambria Math"/>
                  </a:rPr>
                  <a:t>异步</a:t>
                </a:r>
                <a:r>
                  <a:rPr lang="zh-CN" altLang="en-US" sz="2600" dirty="0" smtClean="0">
                    <a:latin typeface="Cambria Math"/>
                  </a:rPr>
                  <a:t>：</a:t>
                </a:r>
                <a:r>
                  <a:rPr lang="zh-CN" altLang="en-US" sz="2600" b="1" dirty="0" smtClean="0">
                    <a:latin typeface="Cambria Math"/>
                  </a:rPr>
                  <a:t>强迫进入某状态</a:t>
                </a:r>
                <a:endParaRPr lang="en-US" altLang="zh-CN" sz="2600" b="1" dirty="0" smtClean="0">
                  <a:latin typeface="Cambria Math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600" dirty="0" smtClean="0"/>
                  <a:t>如：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𝑅𝑒𝑠𝑒𝑡</m:t>
                    </m:r>
                    <m:r>
                      <a:rPr lang="en-US" altLang="zh-CN" sz="26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zh-CN" altLang="en-US" sz="2600" dirty="0" smtClean="0">
                    <a:solidFill>
                      <a:srgbClr val="0070C0"/>
                    </a:solidFill>
                  </a:rPr>
                  <a:t>，</a:t>
                </a:r>
                <a:endParaRPr lang="en-US" altLang="zh-CN" sz="2600" dirty="0" smtClean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600" dirty="0" smtClean="0">
                    <a:solidFill>
                      <a:srgbClr val="0070C0"/>
                    </a:solidFill>
                  </a:rPr>
                  <a:t>强迫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𝑄</m:t>
                    </m:r>
                    <m:r>
                      <a:rPr lang="en-US" altLang="zh-CN" sz="26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’=1</m:t>
                    </m:r>
                    <m:r>
                      <a:rPr lang="zh-CN" altLang="en-US" sz="26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600" i="1" dirty="0">
                        <a:solidFill>
                          <a:srgbClr val="0070C0"/>
                        </a:solidFill>
                        <a:latin typeface="Cambria Math"/>
                      </a:rPr>
                      <m:t>𝑄</m:t>
                    </m:r>
                    <m:r>
                      <a:rPr lang="en-US" altLang="zh-CN" sz="2600" i="1" dirty="0">
                        <a:solidFill>
                          <a:srgbClr val="0070C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altLang="zh-CN" sz="2600" dirty="0" smtClean="0">
                  <a:solidFill>
                    <a:srgbClr val="0070C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600" i="1" dirty="0">
                        <a:latin typeface="Cambria Math"/>
                      </a:rPr>
                      <m:t>𝑅𝑒𝑠𝑒𝑡</m:t>
                    </m:r>
                  </m:oMath>
                </a14:m>
                <a:r>
                  <a:rPr lang="zh-CN" altLang="en-US" sz="2600" dirty="0" smtClean="0"/>
                  <a:t>上面的输出</a:t>
                </a:r>
                <a:endParaRPr lang="en-US" altLang="zh-CN" sz="260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600" dirty="0" smtClean="0"/>
                  <a:t>保证</a:t>
                </a:r>
                <a:r>
                  <a:rPr lang="en-US" altLang="zh-CN" sz="2600" dirty="0" smtClean="0"/>
                  <a:t>S</a:t>
                </a:r>
                <a:r>
                  <a:rPr lang="zh-CN" altLang="en-US" sz="2600" dirty="0" smtClean="0"/>
                  <a:t>端维持</a:t>
                </a:r>
                <a:r>
                  <a:rPr lang="en-US" altLang="zh-CN" sz="2600" dirty="0" smtClean="0"/>
                  <a:t>1</a:t>
                </a:r>
                <a:r>
                  <a:rPr lang="zh-CN" altLang="en-US" sz="2600" dirty="0" smtClean="0"/>
                  <a:t>不变。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1656090"/>
                <a:ext cx="3533340" cy="3093154"/>
              </a:xfrm>
              <a:prstGeom prst="rect">
                <a:avLst/>
              </a:prstGeom>
              <a:blipFill rotWithShape="0">
                <a:blip r:embed="rId4"/>
                <a:stretch>
                  <a:fillRect l="-3109" r="-2763" b="-1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Picture 8" descr="AACFLPY0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4909592"/>
            <a:ext cx="316835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4932040" y="0"/>
            <a:ext cx="1849760" cy="165609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4932040" y="1844918"/>
            <a:ext cx="1849760" cy="165609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012120" y="908719"/>
            <a:ext cx="1522744" cy="157541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3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72800"/>
            <a:ext cx="3240360" cy="835920"/>
          </a:xfrm>
        </p:spPr>
        <p:txBody>
          <a:bodyPr/>
          <a:lstStyle/>
          <a:p>
            <a:r>
              <a:rPr lang="en-US" altLang="zh-CN" dirty="0" smtClean="0"/>
              <a:t>D</a:t>
            </a:r>
            <a:r>
              <a:rPr lang="zh-CN" altLang="en-US" dirty="0" smtClean="0"/>
              <a:t>锁存器 </a:t>
            </a:r>
            <a:r>
              <a:rPr lang="en-US" altLang="zh-CN" dirty="0" smtClean="0"/>
              <a:t>HDL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0578" y="1988840"/>
            <a:ext cx="3814432" cy="326756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(Verilog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1995) 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 err="1">
                <a:latin typeface="Arial" panose="020B0604020202020204" pitchFamily="34" charset="0"/>
              </a:rPr>
              <a:t>D_latch</a:t>
            </a:r>
            <a:r>
              <a:rPr lang="en-US" altLang="zh-CN" sz="2000" dirty="0">
                <a:latin typeface="Arial" panose="020B0604020202020204" pitchFamily="34" charset="0"/>
              </a:rPr>
              <a:t> (Q, D, enable);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output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input</a:t>
            </a: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dirty="0" smtClean="0">
                <a:latin typeface="Arial" panose="020B0604020202020204" pitchFamily="34" charset="0"/>
              </a:rPr>
              <a:t>D</a:t>
            </a:r>
            <a:r>
              <a:rPr lang="en-US" altLang="zh-CN" sz="2000" dirty="0">
                <a:latin typeface="Arial" panose="020B0604020202020204" pitchFamily="34" charset="0"/>
              </a:rPr>
              <a:t>, enable;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ArialBold"/>
              </a:rPr>
              <a:t>reg</a:t>
            </a:r>
            <a:r>
              <a:rPr lang="en-US" altLang="zh-CN" sz="2000" b="1" dirty="0" smtClean="0">
                <a:solidFill>
                  <a:srgbClr val="FF000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</a:t>
            </a:r>
            <a:r>
              <a:rPr lang="en-US" altLang="zh-CN" sz="2000" dirty="0" smtClean="0">
                <a:latin typeface="Arial" panose="020B0604020202020204" pitchFamily="34" charset="0"/>
              </a:rPr>
              <a:t>;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寄存器类型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always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@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(enable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or</a:t>
            </a:r>
            <a:r>
              <a:rPr lang="en-US" altLang="zh-CN" sz="2000" dirty="0">
                <a:latin typeface="Arial" panose="020B0604020202020204" pitchFamily="34" charset="0"/>
              </a:rPr>
              <a:t> D)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  if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(enable) Q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</a:rPr>
              <a:t>&lt;=</a:t>
            </a:r>
            <a:r>
              <a:rPr lang="en-US" altLang="zh-CN" sz="2000" dirty="0">
                <a:latin typeface="Arial" panose="020B0604020202020204" pitchFamily="34" charset="0"/>
              </a:rPr>
              <a:t> D; 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       //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ArialBold"/>
              </a:rPr>
              <a:t>if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(enable == 1) Q &lt;= D; 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err="1" smtClean="0">
                <a:solidFill>
                  <a:srgbClr val="0070C0"/>
                </a:solidFill>
                <a:latin typeface="ArialBold"/>
              </a:rPr>
              <a:t>endmodule</a:t>
            </a:r>
            <a:endParaRPr lang="en-US" altLang="zh-CN" sz="2000" b="1" dirty="0" smtClean="0">
              <a:solidFill>
                <a:srgbClr val="0070C0"/>
              </a:solidFill>
              <a:latin typeface="ArialBold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427" y="72800"/>
            <a:ext cx="5097661" cy="187220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67944" y="1990675"/>
            <a:ext cx="4896544" cy="259045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(Verilog 2001, 2005)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latin typeface="Arial" panose="020B0604020202020204" pitchFamily="34" charset="0"/>
              </a:rPr>
              <a:t>D_latch</a:t>
            </a:r>
            <a:r>
              <a:rPr lang="en-US" altLang="zh-CN" sz="2000" dirty="0">
                <a:latin typeface="Arial" panose="020B0604020202020204" pitchFamily="34" charset="0"/>
              </a:rPr>
              <a:t> (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ArialBold"/>
              </a:rPr>
              <a:t>reg</a:t>
            </a:r>
            <a:r>
              <a:rPr lang="en-US" altLang="zh-CN" sz="2000" b="1" dirty="0">
                <a:solidFill>
                  <a:srgbClr val="FF000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Q, </a:t>
            </a:r>
            <a:r>
              <a:rPr lang="en-US" altLang="zh-CN" sz="2000" dirty="0" smtClean="0">
                <a:latin typeface="Arial" panose="020B0604020202020204" pitchFamily="34" charset="0"/>
              </a:rPr>
              <a:t/>
            </a:r>
            <a:br>
              <a:rPr lang="en-US" altLang="zh-CN" sz="2000" dirty="0" smtClean="0">
                <a:latin typeface="Arial" panose="020B0604020202020204" pitchFamily="34" charset="0"/>
              </a:rPr>
            </a:br>
            <a:r>
              <a:rPr lang="en-US" altLang="zh-CN" sz="2000" dirty="0" smtClean="0">
                <a:latin typeface="Arial" panose="020B0604020202020204" pitchFamily="34" charset="0"/>
              </a:rPr>
              <a:t>                            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 smtClean="0">
                <a:latin typeface="ArialBold"/>
              </a:rPr>
              <a:t>     </a:t>
            </a:r>
            <a:r>
              <a:rPr lang="en-US" altLang="zh-CN" sz="2000" dirty="0" smtClean="0">
                <a:latin typeface="Arial" panose="020B0604020202020204" pitchFamily="34" charset="0"/>
              </a:rPr>
              <a:t>enable</a:t>
            </a:r>
            <a:r>
              <a:rPr lang="en-US" altLang="zh-CN" sz="2000" dirty="0">
                <a:latin typeface="Arial" panose="020B0604020202020204" pitchFamily="34" charset="0"/>
              </a:rPr>
              <a:t>, D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000" b="1" dirty="0">
                <a:latin typeface="ArialBold"/>
              </a:rPr>
              <a:t> 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always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@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(enable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,</a:t>
            </a:r>
            <a:r>
              <a:rPr lang="en-US" altLang="zh-CN" sz="2000" dirty="0">
                <a:latin typeface="Arial" panose="020B0604020202020204" pitchFamily="34" charset="0"/>
              </a:rPr>
              <a:t> D)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ArialBold"/>
              </a:rPr>
              <a:t>   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if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(enable) Q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</a:rPr>
              <a:t>&lt;=</a:t>
            </a:r>
            <a:r>
              <a:rPr lang="en-US" altLang="zh-CN" sz="2000" dirty="0">
                <a:latin typeface="Arial" panose="020B0604020202020204" pitchFamily="34" charset="0"/>
              </a:rPr>
              <a:t> D;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非阻塞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过程赋值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   // No action if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  <a:latin typeface="ArialItalic"/>
              </a:rPr>
              <a:t>enable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not asserted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66391" y="4716598"/>
            <a:ext cx="4896544" cy="208262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zh-CN" sz="1800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SystemVerilog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2009)</a:t>
            </a:r>
            <a:endParaRPr lang="en-US" altLang="zh-CN" sz="1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8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1800" b="1" dirty="0">
                <a:latin typeface="ArialBold"/>
              </a:rPr>
              <a:t> </a:t>
            </a:r>
            <a:r>
              <a:rPr lang="en-US" altLang="zh-CN" sz="1800" b="1" dirty="0" err="1">
                <a:latin typeface="Arial" panose="020B0604020202020204" pitchFamily="34" charset="0"/>
              </a:rPr>
              <a:t>D_latch</a:t>
            </a:r>
            <a:r>
              <a:rPr lang="en-US" altLang="zh-CN" sz="1800" dirty="0">
                <a:latin typeface="Arial" panose="020B0604020202020204" pitchFamily="34" charset="0"/>
              </a:rPr>
              <a:t> (</a:t>
            </a:r>
            <a:r>
              <a:rPr lang="en-US" altLang="zh-CN" sz="18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1800" b="1" dirty="0">
                <a:latin typeface="ArialBold"/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  <a:latin typeface="ArialBold"/>
              </a:rPr>
              <a:t>logic </a:t>
            </a:r>
            <a:r>
              <a:rPr lang="en-US" altLang="zh-CN" sz="1800" dirty="0">
                <a:latin typeface="Arial" panose="020B0604020202020204" pitchFamily="34" charset="0"/>
              </a:rPr>
              <a:t>Q, </a:t>
            </a:r>
            <a:r>
              <a:rPr lang="en-US" altLang="zh-CN" sz="1800" dirty="0" smtClean="0">
                <a:latin typeface="Arial" panose="020B0604020202020204" pitchFamily="34" charset="0"/>
              </a:rPr>
              <a:t/>
            </a:r>
            <a:br>
              <a:rPr lang="en-US" altLang="zh-CN" sz="1800" dirty="0" smtClean="0">
                <a:latin typeface="Arial" panose="020B0604020202020204" pitchFamily="34" charset="0"/>
              </a:rPr>
            </a:br>
            <a:r>
              <a:rPr lang="en-US" altLang="zh-CN" sz="1800" dirty="0" smtClean="0">
                <a:latin typeface="Arial" panose="020B0604020202020204" pitchFamily="34" charset="0"/>
              </a:rPr>
              <a:t>                           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latin typeface="ArialBold"/>
              </a:rPr>
              <a:t>logic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dirty="0" smtClean="0">
                <a:latin typeface="Arial" panose="020B0604020202020204" pitchFamily="34" charset="0"/>
              </a:rPr>
              <a:t>enable</a:t>
            </a:r>
            <a:r>
              <a:rPr lang="en-US" altLang="zh-CN" sz="1800" dirty="0">
                <a:latin typeface="Arial" panose="020B0604020202020204" pitchFamily="34" charset="0"/>
              </a:rPr>
              <a:t>, D</a:t>
            </a:r>
            <a:r>
              <a:rPr lang="en-US" altLang="zh-CN" sz="1800" dirty="0" smtClean="0">
                <a:latin typeface="Arial" panose="020B0604020202020204" pitchFamily="34" charset="0"/>
              </a:rPr>
              <a:t>);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1800" b="1" dirty="0">
                <a:latin typeface="ArialBold"/>
              </a:rPr>
              <a:t>  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ArialBold"/>
              </a:rPr>
              <a:t>always_latch</a:t>
            </a:r>
            <a:r>
              <a:rPr lang="en-US" altLang="zh-CN" sz="1800" b="1" dirty="0" smtClean="0">
                <a:solidFill>
                  <a:srgbClr val="FF0000"/>
                </a:solidFill>
                <a:latin typeface="ArialBold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@</a:t>
            </a:r>
            <a:r>
              <a:rPr lang="en-US" altLang="zh-CN" sz="1800" b="1" dirty="0">
                <a:latin typeface="ArialBold"/>
              </a:rPr>
              <a:t> </a:t>
            </a:r>
            <a:r>
              <a:rPr lang="en-US" altLang="zh-CN" sz="1800" dirty="0">
                <a:latin typeface="Arial" panose="020B0604020202020204" pitchFamily="34" charset="0"/>
              </a:rPr>
              <a:t>(enable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,</a:t>
            </a:r>
            <a:r>
              <a:rPr lang="en-US" altLang="zh-CN" sz="1800" dirty="0">
                <a:latin typeface="Arial" panose="020B0604020202020204" pitchFamily="34" charset="0"/>
              </a:rPr>
              <a:t> D)</a:t>
            </a:r>
          </a:p>
          <a:p>
            <a:pPr>
              <a:lnSpc>
                <a:spcPct val="110000"/>
              </a:lnSpc>
            </a:pPr>
            <a:r>
              <a:rPr lang="en-US" altLang="zh-CN" sz="1800" b="1" dirty="0">
                <a:latin typeface="ArialBold"/>
              </a:rPr>
              <a:t>    </a:t>
            </a:r>
            <a:r>
              <a:rPr lang="en-US" altLang="zh-CN" sz="1800" b="1" dirty="0">
                <a:solidFill>
                  <a:srgbClr val="0070C0"/>
                </a:solidFill>
                <a:latin typeface="ArialBold"/>
              </a:rPr>
              <a:t>if</a:t>
            </a:r>
            <a:r>
              <a:rPr lang="en-US" altLang="zh-CN" sz="1800" b="1" dirty="0">
                <a:latin typeface="ArialBold"/>
              </a:rPr>
              <a:t> </a:t>
            </a:r>
            <a:r>
              <a:rPr lang="en-US" altLang="zh-CN" sz="1800" dirty="0">
                <a:latin typeface="Arial" panose="020B0604020202020204" pitchFamily="34" charset="0"/>
              </a:rPr>
              <a:t>(enable) Q </a:t>
            </a:r>
            <a:r>
              <a:rPr lang="en-US" altLang="zh-CN" sz="1800" b="1" dirty="0">
                <a:solidFill>
                  <a:srgbClr val="FF0000"/>
                </a:solidFill>
                <a:latin typeface="Arial" panose="020B0604020202020204" pitchFamily="34" charset="0"/>
              </a:rPr>
              <a:t>&lt;=</a:t>
            </a:r>
            <a:r>
              <a:rPr lang="en-US" altLang="zh-CN" sz="1800" dirty="0">
                <a:latin typeface="Arial" panose="020B0604020202020204" pitchFamily="34" charset="0"/>
              </a:rPr>
              <a:t> D; </a:t>
            </a: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非阻塞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过程赋值</a:t>
            </a:r>
            <a:endParaRPr lang="en-US" altLang="zh-CN" sz="18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800" b="1" dirty="0" err="1" smtClean="0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54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2226" y="5508170"/>
            <a:ext cx="32111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/>
              <a:t>∵ </a:t>
            </a:r>
            <a:r>
              <a:rPr lang="en-US" altLang="zh-CN" sz="2000" dirty="0">
                <a:latin typeface="Arial" panose="020B0604020202020204" pitchFamily="34" charset="0"/>
              </a:rPr>
              <a:t>Q</a:t>
            </a:r>
            <a:r>
              <a:rPr lang="zh-CN" altLang="en-US" sz="2200" dirty="0" smtClean="0"/>
              <a:t>在过程语句中被计算</a:t>
            </a:r>
            <a:endParaRPr lang="en-US" altLang="zh-CN" sz="2200" dirty="0" smtClean="0"/>
          </a:p>
          <a:p>
            <a:pPr>
              <a:lnSpc>
                <a:spcPct val="150000"/>
              </a:lnSpc>
            </a:pPr>
            <a:r>
              <a:rPr lang="zh-CN" altLang="en-US" sz="2200" dirty="0" smtClean="0"/>
              <a:t>∴ 一定要定义为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reg</a:t>
            </a:r>
            <a:r>
              <a:rPr lang="zh-CN" altLang="en-US" sz="2200" dirty="0" smtClean="0"/>
              <a:t>类型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228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72800"/>
            <a:ext cx="3240360" cy="835920"/>
          </a:xfrm>
        </p:spPr>
        <p:txBody>
          <a:bodyPr/>
          <a:lstStyle/>
          <a:p>
            <a:r>
              <a:rPr lang="en-US" altLang="zh-CN" dirty="0" smtClean="0"/>
              <a:t>always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067944" y="72305"/>
            <a:ext cx="4985498" cy="259045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(Verilog 2001, 2005)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latin typeface="Arial" panose="020B0604020202020204" pitchFamily="34" charset="0"/>
              </a:rPr>
              <a:t>D_latch</a:t>
            </a:r>
            <a:r>
              <a:rPr lang="en-US" altLang="zh-CN" sz="2000" dirty="0">
                <a:latin typeface="Arial" panose="020B0604020202020204" pitchFamily="34" charset="0"/>
              </a:rPr>
              <a:t> (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ArialBold"/>
              </a:rPr>
              <a:t>reg</a:t>
            </a:r>
            <a:r>
              <a:rPr lang="en-US" altLang="zh-CN" sz="2000" b="1" dirty="0">
                <a:solidFill>
                  <a:srgbClr val="FF000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Q, </a:t>
            </a:r>
            <a:r>
              <a:rPr lang="en-US" altLang="zh-CN" sz="2000" dirty="0" smtClean="0">
                <a:latin typeface="Arial" panose="020B0604020202020204" pitchFamily="34" charset="0"/>
              </a:rPr>
              <a:t/>
            </a:r>
            <a:br>
              <a:rPr lang="en-US" altLang="zh-CN" sz="2000" dirty="0" smtClean="0">
                <a:latin typeface="Arial" panose="020B0604020202020204" pitchFamily="34" charset="0"/>
              </a:rPr>
            </a:br>
            <a:r>
              <a:rPr lang="en-US" altLang="zh-CN" sz="2000" dirty="0" smtClean="0">
                <a:latin typeface="Arial" panose="020B0604020202020204" pitchFamily="34" charset="0"/>
              </a:rPr>
              <a:t>                            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 smtClean="0">
                <a:latin typeface="ArialBold"/>
              </a:rPr>
              <a:t>     </a:t>
            </a:r>
            <a:r>
              <a:rPr lang="en-US" altLang="zh-CN" sz="2000" dirty="0" smtClean="0">
                <a:latin typeface="Arial" panose="020B0604020202020204" pitchFamily="34" charset="0"/>
              </a:rPr>
              <a:t>enable</a:t>
            </a:r>
            <a:r>
              <a:rPr lang="en-US" altLang="zh-CN" sz="2000" dirty="0">
                <a:latin typeface="Arial" panose="020B0604020202020204" pitchFamily="34" charset="0"/>
              </a:rPr>
              <a:t>, D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000" b="1" dirty="0">
                <a:latin typeface="ArialBold"/>
              </a:rPr>
              <a:t> 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always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@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(enable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,</a:t>
            </a:r>
            <a:r>
              <a:rPr lang="en-US" altLang="zh-CN" sz="2000" dirty="0">
                <a:latin typeface="Arial" panose="020B0604020202020204" pitchFamily="34" charset="0"/>
              </a:rPr>
              <a:t> D)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ArialBold"/>
              </a:rPr>
              <a:t>   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if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(enable) Q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</a:rPr>
              <a:t>&lt;=</a:t>
            </a:r>
            <a:r>
              <a:rPr lang="en-US" altLang="zh-CN" sz="2000" dirty="0">
                <a:latin typeface="Arial" panose="020B0604020202020204" pitchFamily="34" charset="0"/>
              </a:rPr>
              <a:t> D;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非阻塞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过程赋值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   // No action if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  <a:latin typeface="ArialItalic"/>
              </a:rPr>
              <a:t>enable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not asserted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320" y="1003100"/>
            <a:ext cx="7523016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 smtClean="0"/>
              <a:t>2</a:t>
            </a:r>
            <a:r>
              <a:rPr lang="zh-CN" altLang="en-US" sz="2000" dirty="0" smtClean="0"/>
              <a:t>种行为建模方式：</a:t>
            </a:r>
            <a:endParaRPr lang="en-US" altLang="zh-CN" sz="2000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70C0"/>
                </a:solidFill>
              </a:rPr>
              <a:t>initial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单步执行语句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从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时刻开始执行，只执行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次；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70C0"/>
                </a:solidFill>
              </a:rPr>
              <a:t>always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语句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重复执行，直到模拟结束。</a:t>
            </a:r>
            <a:endParaRPr lang="en-US" altLang="zh-CN" sz="2000" dirty="0" smtClean="0"/>
          </a:p>
          <a:p>
            <a:pPr>
              <a:lnSpc>
                <a:spcPct val="120000"/>
              </a:lnSpc>
            </a:pPr>
            <a:r>
              <a:rPr lang="zh-CN" altLang="en-US" sz="2000" dirty="0"/>
              <a:t>一</a:t>
            </a:r>
            <a:r>
              <a:rPr lang="zh-CN" altLang="en-US" sz="2000" dirty="0" smtClean="0"/>
              <a:t>个模块内部可以有任意多个</a:t>
            </a:r>
            <a:r>
              <a:rPr lang="en-US" altLang="zh-CN" sz="2000" dirty="0" smtClean="0"/>
              <a:t>initial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always</a:t>
            </a:r>
            <a:r>
              <a:rPr lang="zh-CN" altLang="en-US" sz="2000" dirty="0" smtClean="0"/>
              <a:t>语句，均是并发的。</a:t>
            </a:r>
            <a:endParaRPr lang="en-US" altLang="zh-CN" sz="2000" dirty="0" smtClean="0"/>
          </a:p>
        </p:txBody>
      </p:sp>
      <p:sp>
        <p:nvSpPr>
          <p:cNvPr id="10" name="文本框 9"/>
          <p:cNvSpPr txBox="1"/>
          <p:nvPr/>
        </p:nvSpPr>
        <p:spPr>
          <a:xfrm>
            <a:off x="86236" y="3434424"/>
            <a:ext cx="7582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70C0"/>
                </a:solidFill>
              </a:rPr>
              <a:t>#delay </a:t>
            </a:r>
            <a:r>
              <a:rPr lang="zh-CN" altLang="en-US" sz="2000" dirty="0" smtClean="0"/>
              <a:t>：延迟语句</a:t>
            </a:r>
            <a:endParaRPr lang="en-US" altLang="zh-CN" sz="2000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70C0"/>
                </a:solidFill>
              </a:rPr>
              <a:t>@</a:t>
            </a:r>
            <a:r>
              <a:rPr lang="zh-CN" altLang="en-US" sz="2000" dirty="0" smtClean="0"/>
              <a:t>：事件控制运算符。用于</a:t>
            </a:r>
            <a:r>
              <a:rPr lang="zh-CN" altLang="en-US" sz="2000" dirty="0"/>
              <a:t>挂起某个动作，直到事件发生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</p:txBody>
      </p:sp>
      <p:sp>
        <p:nvSpPr>
          <p:cNvPr id="6" name="矩形 5"/>
          <p:cNvSpPr/>
          <p:nvPr/>
        </p:nvSpPr>
        <p:spPr>
          <a:xfrm>
            <a:off x="1043608" y="4252257"/>
            <a:ext cx="794640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always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@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</a:t>
            </a:r>
            <a:r>
              <a:rPr lang="en-US" altLang="zh-CN" sz="2000" u="sng" dirty="0">
                <a:latin typeface="Arial" panose="020B0604020202020204" pitchFamily="34" charset="0"/>
              </a:rPr>
              <a:t>enable</a:t>
            </a:r>
            <a:r>
              <a:rPr lang="en-US" altLang="zh-CN" sz="2000" u="sng" dirty="0">
                <a:solidFill>
                  <a:srgbClr val="FF0000"/>
                </a:solidFill>
                <a:latin typeface="Arial" panose="020B0604020202020204" pitchFamily="34" charset="0"/>
              </a:rPr>
              <a:t>,</a:t>
            </a:r>
            <a:r>
              <a:rPr lang="en-US" altLang="zh-CN" sz="2000" u="sng" dirty="0">
                <a:latin typeface="Arial" panose="020B0604020202020204" pitchFamily="34" charset="0"/>
              </a:rPr>
              <a:t> D</a:t>
            </a:r>
            <a:r>
              <a:rPr lang="en-US" altLang="zh-CN" sz="2000" dirty="0" smtClean="0">
                <a:latin typeface="Arial" panose="020B0604020202020204" pitchFamily="34" charset="0"/>
              </a:rPr>
              <a:t>)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事件控制表达式，又称敏感信号表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 smtClean="0">
                <a:latin typeface="Arial" panose="020B0604020202020204" pitchFamily="34" charset="0"/>
              </a:rPr>
              <a:t>                   </a:t>
            </a:r>
            <a:r>
              <a:rPr lang="zh-CN" altLang="en-US" sz="2000" dirty="0" smtClean="0">
                <a:latin typeface="Arial" panose="020B0604020202020204" pitchFamily="34" charset="0"/>
              </a:rPr>
              <a:t>罗列出能够将</a:t>
            </a:r>
            <a:r>
              <a:rPr lang="en-US" altLang="zh-CN" sz="2000" dirty="0" smtClean="0">
                <a:latin typeface="Arial" panose="020B0604020202020204" pitchFamily="34" charset="0"/>
              </a:rPr>
              <a:t>always</a:t>
            </a:r>
            <a:r>
              <a:rPr lang="zh-CN" altLang="en-US" sz="2000" dirty="0" smtClean="0">
                <a:latin typeface="Arial" panose="020B0604020202020204" pitchFamily="34" charset="0"/>
              </a:rPr>
              <a:t>块中的过程语句激活的事件。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 smtClean="0">
                <a:latin typeface="Arial" panose="020B0604020202020204" pitchFamily="34" charset="0"/>
              </a:rPr>
              <a:t>                   这是</a:t>
            </a: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电平敏感事件</a:t>
            </a:r>
            <a:r>
              <a:rPr lang="zh-CN" altLang="en-US" sz="2000" dirty="0" smtClean="0">
                <a:latin typeface="Arial" panose="020B0604020202020204" pitchFamily="34" charset="0"/>
              </a:rPr>
              <a:t>，发生在</a:t>
            </a:r>
            <a:r>
              <a:rPr lang="zh-CN" altLang="en-US" sz="2000" b="1" dirty="0" smtClean="0">
                <a:latin typeface="Arial" panose="020B0604020202020204" pitchFamily="34" charset="0"/>
              </a:rPr>
              <a:t>组合电路</a:t>
            </a:r>
            <a:r>
              <a:rPr lang="zh-CN" altLang="en-US" sz="2000" dirty="0" smtClean="0">
                <a:latin typeface="Arial" panose="020B0604020202020204" pitchFamily="34" charset="0"/>
              </a:rPr>
              <a:t>和</a:t>
            </a:r>
            <a:r>
              <a:rPr lang="zh-CN" altLang="en-US" sz="2000" b="1" dirty="0" smtClean="0">
                <a:latin typeface="Arial" panose="020B0604020202020204" pitchFamily="34" charset="0"/>
              </a:rPr>
              <a:t>锁存器</a:t>
            </a:r>
            <a:r>
              <a:rPr lang="zh-CN" altLang="en-US" sz="2000" dirty="0" smtClean="0">
                <a:latin typeface="Arial" panose="020B0604020202020204" pitchFamily="34" charset="0"/>
              </a:rPr>
              <a:t>中。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 smtClean="0">
                <a:latin typeface="Arial" panose="020B0604020202020204" pitchFamily="34" charset="0"/>
              </a:rPr>
              <a:t>        always</a:t>
            </a:r>
            <a:r>
              <a:rPr lang="zh-CN" altLang="en-US" sz="2000" dirty="0" smtClean="0">
                <a:latin typeface="Arial" panose="020B0604020202020204" pitchFamily="34" charset="0"/>
              </a:rPr>
              <a:t>块中的语句是</a:t>
            </a:r>
            <a:r>
              <a:rPr lang="zh-CN" altLang="en-US" sz="2000" b="1" dirty="0" smtClean="0">
                <a:latin typeface="Arial" panose="020B0604020202020204" pitchFamily="34" charset="0"/>
              </a:rPr>
              <a:t>顺序执行</a:t>
            </a:r>
            <a:r>
              <a:rPr lang="zh-CN" altLang="en-US" sz="2000" dirty="0" smtClean="0">
                <a:latin typeface="Arial" panose="020B0604020202020204" pitchFamily="34" charset="0"/>
              </a:rPr>
              <a:t>的，当最后一句执行后将被挂起。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0260" y="5808753"/>
            <a:ext cx="8506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70C0"/>
                </a:solidFill>
              </a:rPr>
              <a:t>assign</a:t>
            </a:r>
            <a:r>
              <a:rPr lang="zh-CN" altLang="en-US" sz="2000" dirty="0" smtClean="0"/>
              <a:t>：后面的赋值语句为 </a:t>
            </a:r>
            <a:r>
              <a:rPr lang="zh-CN" altLang="en-US" sz="2000" b="1" dirty="0" smtClean="0"/>
              <a:t>连续赋值语句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不停地被执行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0070C0"/>
                </a:solidFill>
              </a:rPr>
              <a:t>initial</a:t>
            </a:r>
            <a:r>
              <a:rPr lang="zh-CN" altLang="en-US" sz="2000" dirty="0" smtClean="0">
                <a:solidFill>
                  <a:srgbClr val="0070C0"/>
                </a:solidFill>
              </a:rPr>
              <a:t>、</a:t>
            </a:r>
            <a:r>
              <a:rPr lang="en-US" altLang="zh-CN" sz="2000" dirty="0" smtClean="0">
                <a:solidFill>
                  <a:srgbClr val="0070C0"/>
                </a:solidFill>
              </a:rPr>
              <a:t>always</a:t>
            </a:r>
            <a:r>
              <a:rPr lang="zh-CN" altLang="en-US" sz="2000" dirty="0" smtClean="0"/>
              <a:t>：内部的赋值语句为</a:t>
            </a:r>
            <a:r>
              <a:rPr lang="zh-CN" altLang="en-US" sz="2000" b="1" dirty="0" smtClean="0"/>
              <a:t>过程赋值语句</a:t>
            </a:r>
            <a:r>
              <a:rPr lang="zh-CN" altLang="en-US" sz="2000" dirty="0" smtClean="0"/>
              <a:t>。有 </a:t>
            </a:r>
            <a:r>
              <a:rPr lang="en-US" altLang="zh-CN" sz="2000" dirty="0" smtClean="0">
                <a:solidFill>
                  <a:srgbClr val="0070C0"/>
                </a:solidFill>
              </a:rPr>
              <a:t>=</a:t>
            </a:r>
            <a:r>
              <a:rPr lang="zh-CN" altLang="en-US" sz="2000" dirty="0" smtClean="0"/>
              <a:t>、</a:t>
            </a:r>
            <a:r>
              <a:rPr lang="en-US" altLang="zh-CN" sz="2000" dirty="0" smtClean="0">
                <a:solidFill>
                  <a:srgbClr val="0070C0"/>
                </a:solidFill>
              </a:rPr>
              <a:t>&lt;=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两种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85593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7504" y="72800"/>
            <a:ext cx="3240360" cy="835920"/>
          </a:xfrm>
        </p:spPr>
        <p:txBody>
          <a:bodyPr/>
          <a:lstStyle/>
          <a:p>
            <a:r>
              <a:rPr lang="en-US" altLang="zh-CN" dirty="0" smtClean="0"/>
              <a:t>=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&lt;=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923928" y="72305"/>
            <a:ext cx="5129514" cy="259045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(Verilog 2001, 2005)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latin typeface="Arial" panose="020B0604020202020204" pitchFamily="34" charset="0"/>
              </a:rPr>
              <a:t>D_latch</a:t>
            </a:r>
            <a:r>
              <a:rPr lang="en-US" altLang="zh-CN" sz="2000" dirty="0">
                <a:latin typeface="Arial" panose="020B0604020202020204" pitchFamily="34" charset="0"/>
              </a:rPr>
              <a:t> (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  <a:latin typeface="ArialBold"/>
              </a:rPr>
              <a:t>reg</a:t>
            </a:r>
            <a:r>
              <a:rPr lang="en-US" altLang="zh-CN" sz="2000" b="1" dirty="0">
                <a:solidFill>
                  <a:srgbClr val="FF000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Q, </a:t>
            </a:r>
            <a:r>
              <a:rPr lang="en-US" altLang="zh-CN" sz="2000" dirty="0" smtClean="0">
                <a:latin typeface="Arial" panose="020B0604020202020204" pitchFamily="34" charset="0"/>
              </a:rPr>
              <a:t/>
            </a:r>
            <a:br>
              <a:rPr lang="en-US" altLang="zh-CN" sz="2000" dirty="0" smtClean="0">
                <a:latin typeface="Arial" panose="020B0604020202020204" pitchFamily="34" charset="0"/>
              </a:rPr>
            </a:br>
            <a:r>
              <a:rPr lang="en-US" altLang="zh-CN" sz="2000" dirty="0" smtClean="0">
                <a:latin typeface="Arial" panose="020B0604020202020204" pitchFamily="34" charset="0"/>
              </a:rPr>
              <a:t>                            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 smtClean="0">
                <a:latin typeface="ArialBold"/>
              </a:rPr>
              <a:t>     </a:t>
            </a:r>
            <a:r>
              <a:rPr lang="en-US" altLang="zh-CN" sz="2000" dirty="0" smtClean="0">
                <a:latin typeface="Arial" panose="020B0604020202020204" pitchFamily="34" charset="0"/>
              </a:rPr>
              <a:t>enable</a:t>
            </a:r>
            <a:r>
              <a:rPr lang="en-US" altLang="zh-CN" sz="2000" dirty="0">
                <a:latin typeface="Arial" panose="020B0604020202020204" pitchFamily="34" charset="0"/>
              </a:rPr>
              <a:t>, D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000" b="1" dirty="0">
                <a:latin typeface="ArialBold"/>
              </a:rPr>
              <a:t> 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always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@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(enable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,</a:t>
            </a:r>
            <a:r>
              <a:rPr lang="en-US" altLang="zh-CN" sz="2000" dirty="0">
                <a:latin typeface="Arial" panose="020B0604020202020204" pitchFamily="34" charset="0"/>
              </a:rPr>
              <a:t> D)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latin typeface="ArialBold"/>
              </a:rPr>
              <a:t>   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if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(enable) Q </a:t>
            </a:r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</a:rPr>
              <a:t>&lt;=</a:t>
            </a:r>
            <a:r>
              <a:rPr lang="en-US" altLang="zh-CN" sz="2000" dirty="0">
                <a:latin typeface="Arial" panose="020B0604020202020204" pitchFamily="34" charset="0"/>
              </a:rPr>
              <a:t> D;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非阻塞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过程赋值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   // No action if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  <a:latin typeface="ArialItalic"/>
              </a:rPr>
              <a:t>enable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not asserted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504" y="1628800"/>
            <a:ext cx="8927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0070C0"/>
                </a:solidFill>
              </a:rPr>
              <a:t>=  </a:t>
            </a:r>
            <a:r>
              <a:rPr lang="zh-CN" altLang="en-US" sz="2000" dirty="0" smtClean="0"/>
              <a:t>：</a:t>
            </a:r>
            <a:r>
              <a:rPr lang="zh-CN" altLang="en-US" sz="2000" b="1" dirty="0" smtClean="0"/>
              <a:t>阻塞赋值</a:t>
            </a:r>
            <a:r>
              <a:rPr lang="zh-CN" altLang="en-US" sz="2000" dirty="0" smtClean="0"/>
              <a:t>运算符。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阻塞赋值语句</a:t>
            </a:r>
            <a:r>
              <a:rPr lang="zh-CN" altLang="en-US" sz="2000" b="1" dirty="0" smtClean="0"/>
              <a:t>顺序</a:t>
            </a:r>
            <a:r>
              <a:rPr lang="zh-CN" altLang="en-US" sz="2000" dirty="0" smtClean="0"/>
              <a:t>执行。</a:t>
            </a:r>
            <a:endParaRPr lang="en-US" altLang="zh-CN" sz="2000" dirty="0" smtClean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0070C0"/>
                </a:solidFill>
              </a:rPr>
              <a:t>&lt;=</a:t>
            </a:r>
            <a:r>
              <a:rPr lang="zh-CN" altLang="en-US" sz="2000" dirty="0" smtClean="0"/>
              <a:t>：</a:t>
            </a:r>
            <a:r>
              <a:rPr lang="zh-CN" altLang="en-US" sz="2000" b="1" dirty="0" smtClean="0"/>
              <a:t>非阻塞</a:t>
            </a:r>
            <a:r>
              <a:rPr lang="zh-CN" altLang="en-US" sz="2000" b="1" dirty="0"/>
              <a:t>赋值</a:t>
            </a:r>
            <a:r>
              <a:rPr lang="zh-CN" altLang="en-US" sz="2000" dirty="0" smtClean="0"/>
              <a:t>运算符。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计算右边的表达式，但并不给左边赋值，直到所有表达式都计算完了再赋值。</a:t>
            </a:r>
            <a:endParaRPr lang="en-US" altLang="zh-CN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888609" y="3382838"/>
                <a:ext cx="684076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200" b="0" dirty="0" smtClean="0"/>
                  <a:t>        </a:t>
                </a:r>
                <a:r>
                  <a:rPr lang="en-US" altLang="zh-CN" sz="2200" b="0" dirty="0" smtClean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2200" b="0" dirty="0" smtClean="0">
                    <a:solidFill>
                      <a:schemeClr val="bg1">
                        <a:lumMod val="50000"/>
                      </a:schemeClr>
                    </a:solidFill>
                  </a:rPr>
                  <a:t>将</a:t>
                </a:r>
                <a:r>
                  <a:rPr lang="en-US" altLang="zh-CN" sz="2200" b="0" dirty="0" smtClean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zh-CN" altLang="en-US" sz="2200" b="0" dirty="0" smtClean="0">
                    <a:solidFill>
                      <a:schemeClr val="bg1">
                        <a:lumMod val="50000"/>
                      </a:schemeClr>
                    </a:solidFill>
                  </a:rPr>
                  <a:t>送给</a:t>
                </a:r>
                <a:r>
                  <a:rPr lang="en-US" altLang="zh-CN" sz="2200" b="0" dirty="0" smtClean="0">
                    <a:solidFill>
                      <a:schemeClr val="bg1">
                        <a:lumMod val="50000"/>
                      </a:schemeClr>
                    </a:solidFill>
                  </a:rPr>
                  <a:t>B</a:t>
                </a:r>
                <a:r>
                  <a:rPr lang="en-US" altLang="zh-CN" sz="2200" b="0" dirty="0" smtClean="0"/>
                  <a:t>	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200" dirty="0" smtClean="0"/>
                  <a:t>  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将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B</a:t>
                </a:r>
                <a:r>
                  <a:rPr lang="zh-CN" altLang="en-US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加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传送给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  <a:r>
                  <a:rPr lang="zh-CN" altLang="en-US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，最后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  <a:r>
                  <a:rPr lang="zh-CN" altLang="en-US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的值等于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A+1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09" y="3382838"/>
                <a:ext cx="6840760" cy="1107996"/>
              </a:xfrm>
              <a:prstGeom prst="rect">
                <a:avLst/>
              </a:prstGeom>
              <a:blipFill rotWithShape="0">
                <a:blip r:embed="rId2"/>
                <a:stretch>
                  <a:fillRect l="-89" b="-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888609" y="4581128"/>
                <a:ext cx="684076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2200" b="0" dirty="0" smtClean="0"/>
                  <a:t>        </a:t>
                </a:r>
                <a:r>
                  <a:rPr lang="en-US" altLang="zh-CN" sz="2200" b="0" dirty="0" smtClean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2200" b="0" dirty="0" smtClean="0">
                    <a:solidFill>
                      <a:schemeClr val="bg1">
                        <a:lumMod val="50000"/>
                      </a:schemeClr>
                    </a:solidFill>
                  </a:rPr>
                  <a:t>将</a:t>
                </a:r>
                <a:r>
                  <a:rPr lang="en-US" altLang="zh-CN" sz="2200" b="0" dirty="0" smtClean="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zh-CN" altLang="en-US" sz="2200" b="0" dirty="0" smtClean="0">
                    <a:solidFill>
                      <a:schemeClr val="bg1">
                        <a:lumMod val="50000"/>
                      </a:schemeClr>
                    </a:solidFill>
                  </a:rPr>
                  <a:t>的值保存在一个存储区</a:t>
                </a:r>
                <a:endParaRPr lang="en-US" altLang="zh-CN" sz="2200" b="0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2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&lt;=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2200" dirty="0" smtClean="0"/>
                  <a:t>  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// </a:t>
                </a:r>
                <a:r>
                  <a:rPr lang="zh-CN" altLang="en-US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将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B</a:t>
                </a:r>
                <a:r>
                  <a:rPr lang="zh-CN" altLang="en-US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加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1</a:t>
                </a:r>
                <a:r>
                  <a:rPr lang="zh-CN" altLang="en-US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的值保存在另外一个存储区</a:t>
                </a:r>
                <a:endParaRPr lang="en-US" altLang="zh-CN" sz="22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当所有的顺序表达式右侧都计算和保存后，赋值到左边的操作才会发生。此时，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C</a:t>
                </a:r>
                <a:r>
                  <a:rPr lang="zh-CN" altLang="en-US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等于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B</a:t>
                </a:r>
                <a:r>
                  <a:rPr lang="zh-CN" altLang="en-US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的起始值加</a:t>
                </a:r>
                <a:r>
                  <a:rPr lang="en-US" altLang="zh-CN" sz="2200" dirty="0" smtClean="0">
                    <a:solidFill>
                      <a:schemeClr val="bg1">
                        <a:lumMod val="50000"/>
                      </a:schemeClr>
                    </a:solidFill>
                  </a:rPr>
                  <a:t>1.</a:t>
                </a: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09" y="4581128"/>
                <a:ext cx="6840760" cy="2123658"/>
              </a:xfrm>
              <a:prstGeom prst="rect">
                <a:avLst/>
              </a:prstGeom>
              <a:blipFill rotWithShape="0">
                <a:blip r:embed="rId3"/>
                <a:stretch>
                  <a:fillRect l="-1159" b="-17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左大括号 1"/>
          <p:cNvSpPr/>
          <p:nvPr/>
        </p:nvSpPr>
        <p:spPr bwMode="auto">
          <a:xfrm>
            <a:off x="683568" y="3573016"/>
            <a:ext cx="144016" cy="72008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左大括号 9"/>
          <p:cNvSpPr/>
          <p:nvPr/>
        </p:nvSpPr>
        <p:spPr bwMode="auto">
          <a:xfrm>
            <a:off x="683568" y="4797152"/>
            <a:ext cx="144016" cy="72008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54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0207" y="1025714"/>
            <a:ext cx="4250629" cy="529888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 smtClean="0">
                <a:latin typeface="Arial" panose="020B0604020202020204" pitchFamily="34" charset="0"/>
              </a:rPr>
              <a:t>D_FF</a:t>
            </a:r>
            <a:r>
              <a:rPr lang="en-US" altLang="zh-CN" sz="2000" dirty="0" smtClean="0">
                <a:latin typeface="Arial" panose="020B0604020202020204" pitchFamily="34" charset="0"/>
              </a:rPr>
              <a:t> (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input</a:t>
            </a: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Clk</a:t>
            </a:r>
            <a:r>
              <a:rPr lang="en-US" altLang="zh-CN" sz="2000" dirty="0" smtClean="0">
                <a:latin typeface="Arial" panose="020B0604020202020204" pitchFamily="34" charset="0"/>
              </a:rPr>
              <a:t>, 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input</a:t>
            </a: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dirty="0" smtClean="0">
                <a:latin typeface="Arial" panose="020B0604020202020204" pitchFamily="34" charset="0"/>
              </a:rPr>
              <a:t>D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output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output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 err="1" smtClean="0">
                <a:latin typeface="ArialBold"/>
              </a:rPr>
              <a:t>not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Q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</a:t>
            </a:r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wire </a:t>
            </a:r>
            <a:r>
              <a:rPr lang="en-US" altLang="zh-CN" sz="2000" dirty="0" smtClean="0">
                <a:latin typeface="Arial" panose="020B0604020202020204" pitchFamily="34" charset="0"/>
              </a:rPr>
              <a:t>f1, f2, f3, f4, f5, f6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assign</a:t>
            </a:r>
            <a:r>
              <a:rPr lang="en-US" altLang="zh-CN" sz="2000" b="1" dirty="0" smtClean="0">
                <a:latin typeface="ArialBold"/>
              </a:rPr>
              <a:t> #5 f1 =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 smtClean="0">
                <a:latin typeface="Arial" panose="020B0604020202020204" pitchFamily="34" charset="0"/>
              </a:rPr>
              <a:t>(f4 &amp; f2);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</a:t>
            </a:r>
            <a:r>
              <a:rPr lang="en-US" altLang="zh-CN" sz="2000" b="1" dirty="0" smtClean="0">
                <a:latin typeface="ArialBold"/>
              </a:rPr>
              <a:t>f2 </a:t>
            </a:r>
            <a:r>
              <a:rPr lang="en-US" altLang="zh-CN" sz="2000" b="1" dirty="0">
                <a:latin typeface="ArialBold"/>
              </a:rPr>
              <a:t>=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>
                <a:latin typeface="Arial" panose="020B0604020202020204" pitchFamily="34" charset="0"/>
              </a:rPr>
              <a:t>(</a:t>
            </a:r>
            <a:r>
              <a:rPr lang="en-US" altLang="zh-CN" sz="2000" dirty="0" smtClean="0">
                <a:latin typeface="Arial" panose="020B0604020202020204" pitchFamily="34" charset="0"/>
              </a:rPr>
              <a:t>f1 </a:t>
            </a:r>
            <a:r>
              <a:rPr lang="en-US" altLang="zh-CN" sz="2000" dirty="0">
                <a:latin typeface="Arial" panose="020B0604020202020204" pitchFamily="34" charset="0"/>
              </a:rPr>
              <a:t>&amp; </a:t>
            </a:r>
            <a:r>
              <a:rPr lang="en-US" altLang="zh-CN" sz="2000" dirty="0" smtClean="0">
                <a:latin typeface="Arial" panose="020B0604020202020204" pitchFamily="34" charset="0"/>
              </a:rPr>
              <a:t>f5);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</a:t>
            </a:r>
            <a:r>
              <a:rPr lang="en-US" altLang="zh-CN" sz="2000" b="1" dirty="0" smtClean="0">
                <a:latin typeface="ArialBold"/>
              </a:rPr>
              <a:t>f3 </a:t>
            </a:r>
            <a:r>
              <a:rPr lang="en-US" altLang="zh-CN" sz="2000" b="1" dirty="0">
                <a:latin typeface="ArialBold"/>
              </a:rPr>
              <a:t>=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>
                <a:latin typeface="Arial" panose="020B0604020202020204" pitchFamily="34" charset="0"/>
              </a:rPr>
              <a:t>(</a:t>
            </a:r>
            <a:r>
              <a:rPr lang="en-US" altLang="zh-CN" sz="2000" dirty="0" smtClean="0">
                <a:latin typeface="Arial" panose="020B0604020202020204" pitchFamily="34" charset="0"/>
              </a:rPr>
              <a:t>f6 </a:t>
            </a:r>
            <a:r>
              <a:rPr lang="en-US" altLang="zh-CN" sz="2000" dirty="0">
                <a:latin typeface="Arial" panose="020B0604020202020204" pitchFamily="34" charset="0"/>
              </a:rPr>
              <a:t>&amp; </a:t>
            </a:r>
            <a:r>
              <a:rPr lang="en-US" altLang="zh-CN" sz="2000" dirty="0" smtClean="0">
                <a:latin typeface="Arial" panose="020B0604020202020204" pitchFamily="34" charset="0"/>
              </a:rPr>
              <a:t>f4);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</a:t>
            </a:r>
            <a:r>
              <a:rPr lang="en-US" altLang="zh-CN" sz="2000" b="1" dirty="0" smtClean="0">
                <a:latin typeface="ArialBold"/>
              </a:rPr>
              <a:t>f4 </a:t>
            </a:r>
            <a:r>
              <a:rPr lang="en-US" altLang="zh-CN" sz="2000" b="1" dirty="0">
                <a:latin typeface="ArialBold"/>
              </a:rPr>
              <a:t>=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>
                <a:latin typeface="Arial" panose="020B0604020202020204" pitchFamily="34" charset="0"/>
              </a:rPr>
              <a:t>(</a:t>
            </a:r>
            <a:r>
              <a:rPr lang="en-US" altLang="zh-CN" sz="2000" dirty="0" smtClean="0">
                <a:latin typeface="Arial" panose="020B0604020202020204" pitchFamily="34" charset="0"/>
              </a:rPr>
              <a:t>f3 </a:t>
            </a:r>
            <a:r>
              <a:rPr lang="en-US" altLang="zh-CN" sz="2000" dirty="0">
                <a:latin typeface="Arial" panose="020B0604020202020204" pitchFamily="34" charset="0"/>
              </a:rPr>
              <a:t>&amp;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Clk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</a:t>
            </a:r>
            <a:r>
              <a:rPr lang="en-US" altLang="zh-CN" sz="2000" b="1" dirty="0" smtClean="0">
                <a:latin typeface="ArialBold"/>
              </a:rPr>
              <a:t>f5 </a:t>
            </a:r>
            <a:r>
              <a:rPr lang="en-US" altLang="zh-CN" sz="2000" b="1" dirty="0">
                <a:latin typeface="ArialBold"/>
              </a:rPr>
              <a:t>=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>
                <a:latin typeface="Arial" panose="020B0604020202020204" pitchFamily="34" charset="0"/>
              </a:rPr>
              <a:t>(f4 &amp;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Clk</a:t>
            </a:r>
            <a:r>
              <a:rPr lang="en-US" altLang="zh-CN" sz="2000" dirty="0" smtClean="0">
                <a:latin typeface="Arial" panose="020B0604020202020204" pitchFamily="34" charset="0"/>
              </a:rPr>
              <a:t> &amp; f6);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</a:t>
            </a:r>
            <a:r>
              <a:rPr lang="en-US" altLang="zh-CN" sz="2000" b="1" dirty="0" smtClean="0">
                <a:latin typeface="ArialBold"/>
              </a:rPr>
              <a:t>f6 </a:t>
            </a:r>
            <a:r>
              <a:rPr lang="en-US" altLang="zh-CN" sz="2000" b="1" dirty="0">
                <a:latin typeface="ArialBold"/>
              </a:rPr>
              <a:t>=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>
                <a:latin typeface="Arial" panose="020B0604020202020204" pitchFamily="34" charset="0"/>
              </a:rPr>
              <a:t>(</a:t>
            </a:r>
            <a:r>
              <a:rPr lang="en-US" altLang="zh-CN" sz="2000" dirty="0" smtClean="0">
                <a:latin typeface="Arial" panose="020B0604020202020204" pitchFamily="34" charset="0"/>
              </a:rPr>
              <a:t>f5 </a:t>
            </a:r>
            <a:r>
              <a:rPr lang="en-US" altLang="zh-CN" sz="2000" dirty="0">
                <a:latin typeface="Arial" panose="020B0604020202020204" pitchFamily="34" charset="0"/>
              </a:rPr>
              <a:t>&amp; </a:t>
            </a:r>
            <a:r>
              <a:rPr lang="en-US" altLang="zh-CN" sz="2000" dirty="0" smtClean="0">
                <a:latin typeface="Arial" panose="020B0604020202020204" pitchFamily="34" charset="0"/>
              </a:rPr>
              <a:t>D);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</a:t>
            </a:r>
            <a:r>
              <a:rPr lang="en-US" altLang="zh-CN" sz="2000" b="1" dirty="0" smtClean="0">
                <a:latin typeface="ArialBold"/>
              </a:rPr>
              <a:t>   Q = f1</a:t>
            </a:r>
            <a:r>
              <a:rPr lang="en-US" altLang="zh-CN" sz="2000" dirty="0" smtClean="0"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</a:t>
            </a:r>
            <a:r>
              <a:rPr lang="en-US" altLang="zh-CN" sz="2000" b="1" dirty="0" err="1" smtClean="0">
                <a:latin typeface="ArialBold"/>
              </a:rPr>
              <a:t>notQ</a:t>
            </a:r>
            <a:r>
              <a:rPr lang="en-US" altLang="zh-CN" sz="2000" b="1" dirty="0" smtClean="0">
                <a:latin typeface="ArialBold"/>
              </a:rPr>
              <a:t> = f2</a:t>
            </a:r>
            <a:r>
              <a:rPr lang="en-US" altLang="zh-CN" sz="2000" dirty="0" smtClean="0">
                <a:latin typeface="Arial" panose="020B0604020202020204" pitchFamily="34" charset="0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err="1" smtClean="0">
                <a:solidFill>
                  <a:srgbClr val="0070C0"/>
                </a:solidFill>
                <a:latin typeface="ArialBold"/>
              </a:rPr>
              <a:t>endmodule</a:t>
            </a:r>
            <a:endParaRPr lang="en-US" altLang="zh-CN" sz="2000" b="1" dirty="0" smtClean="0">
              <a:solidFill>
                <a:srgbClr val="0070C0"/>
              </a:solidFill>
              <a:latin typeface="ArialBold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5496" y="23420"/>
            <a:ext cx="3816424" cy="952914"/>
          </a:xfrm>
        </p:spPr>
        <p:txBody>
          <a:bodyPr/>
          <a:lstStyle/>
          <a:p>
            <a:r>
              <a:rPr lang="zh-CN" altLang="en-US" sz="3200" dirty="0"/>
              <a:t>边沿触发</a:t>
            </a:r>
            <a:r>
              <a:rPr lang="en-US" altLang="zh-CN" sz="3200" dirty="0" smtClean="0"/>
              <a:t>D</a:t>
            </a:r>
            <a:r>
              <a:rPr lang="zh-CN" altLang="en-US" sz="3200" dirty="0"/>
              <a:t>触发器 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2800" dirty="0" smtClean="0"/>
              <a:t>HDL (</a:t>
            </a:r>
            <a:r>
              <a:rPr lang="zh-CN" altLang="en-US" sz="2800" dirty="0" smtClean="0"/>
              <a:t>与非门</a:t>
            </a:r>
            <a:r>
              <a:rPr lang="en-US" altLang="zh-CN" sz="2800" dirty="0" smtClean="0"/>
              <a:t>)</a:t>
            </a:r>
            <a:endParaRPr lang="zh-CN" altLang="en-US" sz="2800" dirty="0"/>
          </a:p>
        </p:txBody>
      </p:sp>
      <p:grpSp>
        <p:nvGrpSpPr>
          <p:cNvPr id="20" name="组合 19"/>
          <p:cNvGrpSpPr/>
          <p:nvPr/>
        </p:nvGrpSpPr>
        <p:grpSpPr>
          <a:xfrm>
            <a:off x="3957477" y="70132"/>
            <a:ext cx="5082070" cy="3754322"/>
            <a:chOff x="3995936" y="908720"/>
            <a:chExt cx="5082070" cy="375432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5936" y="908720"/>
              <a:ext cx="5082070" cy="375432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533514" y="2141327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/>
                <a:t>1</a:t>
              </a:r>
              <a:endParaRPr lang="zh-CN" altLang="en-US" b="1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33514" y="2819967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/>
                <a:t>2</a:t>
              </a:r>
              <a:endParaRPr lang="zh-CN" altLang="en-US" b="1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87590" y="1064868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/>
                <a:t>3</a:t>
              </a:r>
              <a:endParaRPr lang="zh-CN" altLang="en-US" b="1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787945" y="2065866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/>
                <a:t>4</a:t>
              </a:r>
              <a:endParaRPr lang="zh-CN" altLang="en-US" b="1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787945" y="2914679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/>
                <a:t>5</a:t>
              </a:r>
              <a:endParaRPr lang="zh-CN" altLang="en-US" b="1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791472" y="3907684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/>
                <a:t>6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8253517" y="2381503"/>
                  <a:ext cx="36740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14:m>
                    <m:oMath xmlns:m="http://schemas.openxmlformats.org/officeDocument/2006/math"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3517" y="2381503"/>
                  <a:ext cx="367408" cy="33855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0000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8253517" y="2665722"/>
                  <a:ext cx="36740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14:m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3517" y="2665722"/>
                  <a:ext cx="367408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000" t="-5455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6545517" y="1312850"/>
                  <a:ext cx="36740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14:m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5517" y="1312850"/>
                  <a:ext cx="367408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197" t="-5455" b="-2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6555366" y="1772598"/>
                  <a:ext cx="36740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14:m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5366" y="1772598"/>
                  <a:ext cx="367408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8333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6598096" y="3217820"/>
                  <a:ext cx="36740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14:m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8096" y="3217820"/>
                  <a:ext cx="367408" cy="33855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333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6615096" y="3644378"/>
                  <a:ext cx="36740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14:m>
                    <m:oMath xmlns:m="http://schemas.openxmlformats.org/officeDocument/2006/math"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a14:m>
                  <a:endPara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5096" y="3644378"/>
                  <a:ext cx="367408" cy="33855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0000" t="-5357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11"/>
          <a:stretch/>
        </p:blipFill>
        <p:spPr>
          <a:xfrm>
            <a:off x="4270836" y="3844515"/>
            <a:ext cx="4837668" cy="2528427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328596" y="6381328"/>
            <a:ext cx="5221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在每个时钟上升沿，输出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Q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都被置为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的值。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0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Chapter 3 :: </a:t>
            </a:r>
            <a:r>
              <a:rPr lang="en-US" altLang="zh-CN" dirty="0" smtClean="0"/>
              <a:t>Topics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329" y="944215"/>
            <a:ext cx="1732109" cy="4724400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79512" y="836712"/>
            <a:ext cx="6984776" cy="4814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</a:rPr>
              <a:t>Introduction</a:t>
            </a: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基本存储单元：锁存器、</a:t>
            </a:r>
            <a:r>
              <a:rPr kumimoji="0" lang="zh-CN" altLang="en-US" b="1" dirty="0">
                <a:solidFill>
                  <a:prstClr val="black"/>
                </a:solidFill>
                <a:latin typeface="Calibri"/>
              </a:rPr>
              <a:t>触发</a:t>
            </a: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器     </a:t>
            </a:r>
            <a:r>
              <a:rPr kumimoji="0" lang="en-US" altLang="zh-CN" b="1" dirty="0" smtClean="0">
                <a:solidFill>
                  <a:prstClr val="black"/>
                </a:solidFill>
                <a:latin typeface="Calibri"/>
              </a:rPr>
              <a:t/>
            </a:r>
            <a:br>
              <a:rPr kumimoji="0" lang="en-US" altLang="zh-CN" b="1" dirty="0" smtClean="0">
                <a:solidFill>
                  <a:prstClr val="black"/>
                </a:solidFill>
                <a:latin typeface="Calibri"/>
              </a:rPr>
            </a:br>
            <a:r>
              <a:rPr kumimoji="0" lang="en-US" altLang="zh-CN" b="1" dirty="0" smtClean="0">
                <a:solidFill>
                  <a:prstClr val="black"/>
                </a:solidFill>
                <a:latin typeface="Calibri"/>
              </a:rPr>
              <a:t>                               </a:t>
            </a:r>
            <a:r>
              <a:rPr kumimoji="0" lang="en-US" b="1" dirty="0" smtClean="0">
                <a:solidFill>
                  <a:prstClr val="black"/>
                </a:solidFill>
                <a:latin typeface="Calibri"/>
              </a:rPr>
              <a:t>Latches,  Flip-Flops</a:t>
            </a: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同步时序逻辑设计 </a:t>
            </a:r>
            <a:r>
              <a:rPr kumimoji="0" lang="en-US" altLang="zh-CN" sz="2800" dirty="0" smtClean="0">
                <a:solidFill>
                  <a:prstClr val="black"/>
                </a:solidFill>
                <a:latin typeface="Calibri"/>
              </a:rPr>
              <a:t>Synchronous </a:t>
            </a:r>
            <a:r>
              <a:rPr kumimoji="0" lang="en-US" altLang="zh-CN" sz="2800" dirty="0">
                <a:solidFill>
                  <a:prstClr val="black"/>
                </a:solidFill>
                <a:latin typeface="Calibri"/>
              </a:rPr>
              <a:t>Logic </a:t>
            </a:r>
            <a:r>
              <a:rPr kumimoji="0" lang="en-US" altLang="zh-CN" sz="2800" dirty="0" smtClean="0">
                <a:solidFill>
                  <a:prstClr val="black"/>
                </a:solidFill>
                <a:latin typeface="Calibri"/>
              </a:rPr>
              <a:t>Design</a:t>
            </a:r>
            <a:endParaRPr kumimoji="0" lang="en-US" dirty="0" smtClean="0">
              <a:solidFill>
                <a:prstClr val="black"/>
              </a:solidFill>
              <a:latin typeface="Calibri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有限状态机 </a:t>
            </a:r>
            <a:r>
              <a:rPr kumimoji="0" lang="en-US" altLang="zh-CN" b="1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en-US" sz="2800" dirty="0" smtClean="0">
                <a:solidFill>
                  <a:prstClr val="black"/>
                </a:solidFill>
                <a:latin typeface="Calibri"/>
              </a:rPr>
              <a:t>Finite State Machines</a:t>
            </a:r>
            <a:endParaRPr kumimoji="0" lang="en-US" dirty="0" smtClean="0">
              <a:solidFill>
                <a:prstClr val="black"/>
              </a:solidFill>
              <a:latin typeface="Calibri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时序逻辑的时序 </a:t>
            </a:r>
            <a:r>
              <a:rPr kumimoji="0" lang="en-US" altLang="zh-CN" sz="2800" dirty="0" smtClean="0">
                <a:solidFill>
                  <a:prstClr val="black"/>
                </a:solidFill>
                <a:latin typeface="Calibri"/>
              </a:rPr>
              <a:t>Timing </a:t>
            </a:r>
            <a:r>
              <a:rPr kumimoji="0" lang="en-US" altLang="zh-CN" sz="2800" dirty="0">
                <a:solidFill>
                  <a:prstClr val="black"/>
                </a:solidFill>
                <a:latin typeface="Calibri"/>
              </a:rPr>
              <a:t>of Sequential </a:t>
            </a:r>
            <a:r>
              <a:rPr kumimoji="0" lang="en-US" altLang="zh-CN" sz="2800" dirty="0" smtClean="0">
                <a:solidFill>
                  <a:prstClr val="black"/>
                </a:solidFill>
                <a:latin typeface="Calibri"/>
              </a:rPr>
              <a:t>Logic</a:t>
            </a:r>
            <a:endParaRPr kumimoji="0" lang="en-US" dirty="0" smtClean="0">
              <a:solidFill>
                <a:prstClr val="black"/>
              </a:solidFill>
              <a:latin typeface="Calibri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并行 </a:t>
            </a:r>
            <a:r>
              <a:rPr kumimoji="0" lang="en-US" sz="3000" dirty="0" smtClean="0">
                <a:solidFill>
                  <a:prstClr val="black"/>
                </a:solidFill>
                <a:latin typeface="Calibri"/>
              </a:rPr>
              <a:t>Parallelism</a:t>
            </a:r>
            <a:endParaRPr kumimoji="0" lang="en-GB" sz="3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6820" y="4149080"/>
            <a:ext cx="8712968" cy="24929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zh-CN" sz="2000" b="1" dirty="0"/>
              <a:t>latches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and </a:t>
            </a:r>
            <a:r>
              <a:rPr lang="en-US" altLang="zh-CN" sz="2000" b="1" dirty="0" smtClean="0"/>
              <a:t>Flip-flops</a:t>
            </a:r>
            <a:r>
              <a:rPr lang="en-US" altLang="zh-CN" sz="2000" dirty="0" smtClean="0"/>
              <a:t> are </a:t>
            </a:r>
            <a:r>
              <a:rPr lang="en-US" altLang="zh-CN" sz="2000" dirty="0"/>
              <a:t>used as data storage elements.</a:t>
            </a:r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zh-CN" sz="2000" b="1" dirty="0"/>
              <a:t>Flip-flops</a:t>
            </a:r>
            <a:r>
              <a:rPr lang="en-US" altLang="zh-CN" sz="2000" dirty="0"/>
              <a:t> can be either simple (transparent or opaque) or clocked (synchronous or edge-triggered); </a:t>
            </a:r>
            <a:endParaRPr lang="en-US" altLang="zh-CN" sz="2000" dirty="0" smtClean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the </a:t>
            </a:r>
            <a:r>
              <a:rPr lang="en-US" altLang="zh-CN" sz="2000" b="1" dirty="0"/>
              <a:t>simple</a:t>
            </a:r>
            <a:r>
              <a:rPr lang="en-US" altLang="zh-CN" sz="2000" dirty="0"/>
              <a:t> ones are commonly called </a:t>
            </a:r>
            <a:r>
              <a:rPr lang="en-US" altLang="zh-CN" sz="2000" b="1" dirty="0"/>
              <a:t>latches</a:t>
            </a:r>
            <a:r>
              <a:rPr lang="en-US" altLang="zh-CN" sz="2000" dirty="0"/>
              <a:t>. 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The </a:t>
            </a:r>
            <a:r>
              <a:rPr lang="en-US" altLang="zh-CN" sz="2000" dirty="0"/>
              <a:t>word latch is mainly used for storage elements, 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while </a:t>
            </a:r>
            <a:r>
              <a:rPr lang="en-US" altLang="zh-CN" sz="2000" b="1" dirty="0">
                <a:solidFill>
                  <a:srgbClr val="FF0000"/>
                </a:solidFill>
              </a:rPr>
              <a:t>clocked</a:t>
            </a:r>
            <a:r>
              <a:rPr lang="en-US" altLang="zh-CN" sz="2000" dirty="0"/>
              <a:t> devices are described as </a:t>
            </a:r>
            <a:r>
              <a:rPr lang="en-US" altLang="zh-CN" sz="2000" b="1" dirty="0">
                <a:solidFill>
                  <a:srgbClr val="FF0000"/>
                </a:solidFill>
              </a:rPr>
              <a:t>flip-flops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49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：带异步置位和复位的</a:t>
            </a:r>
            <a:r>
              <a:rPr lang="en-US" altLang="zh-CN" dirty="0" smtClean="0"/>
              <a:t>D</a:t>
            </a:r>
            <a:r>
              <a:rPr lang="zh-CN" altLang="en-US" dirty="0" smtClean="0"/>
              <a:t>触发器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85533" y="1330313"/>
            <a:ext cx="5112568" cy="48760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30156" y="1188930"/>
            <a:ext cx="2366635" cy="41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1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：带</a:t>
            </a:r>
            <a:r>
              <a:rPr lang="zh-CN" altLang="en-US" dirty="0" smtClean="0">
                <a:solidFill>
                  <a:srgbClr val="FF0000"/>
                </a:solidFill>
              </a:rPr>
              <a:t>异步置位和复位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</a:t>
            </a:r>
            <a:r>
              <a:rPr lang="zh-CN" altLang="en-US" dirty="0" smtClean="0"/>
              <a:t>触发器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-88295" y="1069022"/>
            <a:ext cx="3816424" cy="36398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89538" y="980728"/>
            <a:ext cx="5102941" cy="428322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 smtClean="0">
                <a:latin typeface="Arial" panose="020B0604020202020204" pitchFamily="34" charset="0"/>
              </a:rPr>
              <a:t>D_FF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</a:rPr>
              <a:t>q,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notq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br>
              <a:rPr lang="en-US" altLang="zh-CN" sz="2000" dirty="0" smtClean="0">
                <a:latin typeface="Arial" panose="020B0604020202020204" pitchFamily="34" charset="0"/>
              </a:rPr>
            </a:br>
            <a:r>
              <a:rPr lang="en-US" altLang="zh-CN" sz="2000" dirty="0" smtClean="0">
                <a:latin typeface="Arial" panose="020B0604020202020204" pitchFamily="34" charset="0"/>
              </a:rPr>
              <a:t>                      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clk</a:t>
            </a:r>
            <a:r>
              <a:rPr lang="en-US" altLang="zh-CN" sz="2000" dirty="0" smtClean="0">
                <a:latin typeface="Arial" panose="020B0604020202020204" pitchFamily="34" charset="0"/>
              </a:rPr>
              <a:t>, D, set,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clr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altLang="zh-CN" sz="2000" dirty="0">
                <a:latin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</a:rPr>
              <a:t>  </a:t>
            </a:r>
            <a:r>
              <a:rPr lang="en-US" altLang="zh-CN" sz="2000" dirty="0" smtClean="0">
                <a:solidFill>
                  <a:srgbClr val="00B050"/>
                </a:solidFill>
                <a:latin typeface="Arial" panose="020B0604020202020204" pitchFamily="34" charset="0"/>
              </a:rPr>
              <a:t>wire</a:t>
            </a:r>
            <a:r>
              <a:rPr lang="en-US" altLang="zh-CN" sz="2000" dirty="0" smtClean="0">
                <a:latin typeface="Arial" panose="020B0604020202020204" pitchFamily="34" charset="0"/>
              </a:rPr>
              <a:t> f1, f2, f3, f4, f5, f6;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altLang="zh-CN" sz="2000" b="1" dirty="0">
                <a:latin typeface="ArialBold"/>
              </a:rPr>
              <a:t>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assign</a:t>
            </a:r>
            <a:r>
              <a:rPr lang="en-US" altLang="zh-CN" sz="2000" b="1" dirty="0" smtClean="0">
                <a:latin typeface="ArialBold"/>
              </a:rPr>
              <a:t> #5 f1 =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>
                <a:latin typeface="Arial" panose="020B0604020202020204" pitchFamily="34" charset="0"/>
              </a:rPr>
              <a:t>(f1 &amp; </a:t>
            </a:r>
            <a:r>
              <a:rPr lang="en-US" altLang="zh-CN" sz="2000" dirty="0" smtClean="0">
                <a:latin typeface="Arial" panose="020B0604020202020204" pitchFamily="34" charset="0"/>
              </a:rPr>
              <a:t>f5 &amp;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~set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assign </a:t>
            </a:r>
            <a:r>
              <a:rPr lang="en-US" altLang="zh-CN" sz="2000" b="1" dirty="0">
                <a:latin typeface="ArialBold"/>
              </a:rPr>
              <a:t>#5 f2 =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>
                <a:latin typeface="Arial" panose="020B0604020202020204" pitchFamily="34" charset="0"/>
              </a:rPr>
              <a:t>(f1 &amp; </a:t>
            </a:r>
            <a:r>
              <a:rPr lang="en-US" altLang="zh-CN" sz="2000" dirty="0" smtClean="0">
                <a:latin typeface="Arial" panose="020B0604020202020204" pitchFamily="34" charset="0"/>
              </a:rPr>
              <a:t>f5 &amp;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clr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f3 =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>
                <a:latin typeface="Arial" panose="020B0604020202020204" pitchFamily="34" charset="0"/>
              </a:rPr>
              <a:t>(f6 &amp; </a:t>
            </a:r>
            <a:r>
              <a:rPr lang="en-US" altLang="zh-CN" sz="2000" dirty="0" smtClean="0">
                <a:latin typeface="Arial" panose="020B0604020202020204" pitchFamily="34" charset="0"/>
              </a:rPr>
              <a:t>f4 &amp; ~set);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f4 =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>
                <a:latin typeface="Arial" panose="020B0604020202020204" pitchFamily="34" charset="0"/>
              </a:rPr>
              <a:t>(f3 &amp;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Clk</a:t>
            </a:r>
            <a:r>
              <a:rPr lang="en-US" altLang="zh-CN" sz="2000" dirty="0" smtClean="0">
                <a:latin typeface="Arial" panose="020B0604020202020204" pitchFamily="34" charset="0"/>
              </a:rPr>
              <a:t> &amp; ~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clr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f5 =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>
                <a:latin typeface="Arial" panose="020B0604020202020204" pitchFamily="34" charset="0"/>
              </a:rPr>
              <a:t>(f4 &amp;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 &amp; </a:t>
            </a:r>
            <a:r>
              <a:rPr lang="en-US" altLang="zh-CN" sz="2000" dirty="0" smtClean="0">
                <a:latin typeface="Arial" panose="020B0604020202020204" pitchFamily="34" charset="0"/>
              </a:rPr>
              <a:t>f6 &amp; ~set);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f6 =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>
                <a:latin typeface="Arial" panose="020B0604020202020204" pitchFamily="34" charset="0"/>
              </a:rPr>
              <a:t>(f5 &amp; </a:t>
            </a:r>
            <a:r>
              <a:rPr lang="en-US" altLang="zh-CN" sz="2000" dirty="0" smtClean="0">
                <a:latin typeface="Arial" panose="020B0604020202020204" pitchFamily="34" charset="0"/>
              </a:rPr>
              <a:t>D &amp;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zh-CN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clr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</a:t>
            </a:r>
            <a:r>
              <a:rPr lang="en-US" altLang="zh-CN" sz="2000" b="1" dirty="0" smtClean="0">
                <a:latin typeface="ArialBold"/>
              </a:rPr>
              <a:t>   q </a:t>
            </a:r>
            <a:r>
              <a:rPr lang="en-US" altLang="zh-CN" sz="2000" b="1" dirty="0">
                <a:latin typeface="ArialBold"/>
              </a:rPr>
              <a:t>= f1</a:t>
            </a:r>
            <a:r>
              <a:rPr lang="en-US" altLang="zh-CN" sz="2000" dirty="0"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 assign </a:t>
            </a:r>
            <a:r>
              <a:rPr lang="en-US" altLang="zh-CN" sz="2000" b="1" dirty="0">
                <a:latin typeface="ArialBold"/>
              </a:rPr>
              <a:t>#5 </a:t>
            </a:r>
            <a:r>
              <a:rPr lang="en-US" altLang="zh-CN" sz="2000" b="1" dirty="0" err="1" smtClean="0">
                <a:latin typeface="ArialBold"/>
              </a:rPr>
              <a:t>notq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>
                <a:latin typeface="ArialBold"/>
              </a:rPr>
              <a:t>= f2</a:t>
            </a:r>
            <a:r>
              <a:rPr lang="en-US" altLang="zh-CN" sz="2000" dirty="0">
                <a:latin typeface="Arial" panose="020B0604020202020204" pitchFamily="34" charset="0"/>
              </a:rPr>
              <a:t>; </a:t>
            </a:r>
          </a:p>
          <a:p>
            <a:pPr>
              <a:lnSpc>
                <a:spcPct val="110000"/>
              </a:lnSpc>
            </a:pPr>
            <a:r>
              <a:rPr lang="en-US" altLang="zh-CN" sz="2000" b="1" dirty="0" err="1" smtClean="0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" t="6740" r="2857" b="6678"/>
          <a:stretch/>
        </p:blipFill>
        <p:spPr>
          <a:xfrm>
            <a:off x="251520" y="5269632"/>
            <a:ext cx="475252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8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边沿触发</a:t>
            </a:r>
            <a:r>
              <a:rPr lang="en-US" altLang="zh-CN" dirty="0" smtClean="0"/>
              <a:t>D</a:t>
            </a:r>
            <a:r>
              <a:rPr lang="zh-CN" altLang="en-US" dirty="0" smtClean="0"/>
              <a:t>触发器 </a:t>
            </a:r>
            <a:r>
              <a:rPr lang="en-US" altLang="zh-CN" dirty="0" smtClean="0"/>
              <a:t>HDL (</a:t>
            </a:r>
            <a:r>
              <a:rPr lang="zh-CN" altLang="en-US" dirty="0" smtClean="0"/>
              <a:t>行为级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3429" y="1126127"/>
            <a:ext cx="3450459" cy="342144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D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flip-flop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without reset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</a:rPr>
              <a:t>D_FF</a:t>
            </a:r>
            <a:r>
              <a:rPr lang="en-US" altLang="zh-CN" sz="2000" dirty="0">
                <a:latin typeface="Arial" panose="020B0604020202020204" pitchFamily="34" charset="0"/>
              </a:rPr>
              <a:t> (Q, D,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D,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b="1" dirty="0" err="1" smtClean="0">
                <a:solidFill>
                  <a:srgbClr val="00B050"/>
                </a:solidFill>
                <a:latin typeface="ArialBold"/>
              </a:rPr>
              <a:t>reg</a:t>
            </a:r>
            <a:r>
              <a:rPr lang="en-US" altLang="zh-CN" sz="2000" b="1" dirty="0" smtClean="0">
                <a:solidFill>
                  <a:srgbClr val="00B05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Q;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always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@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</a:rPr>
              <a:t>(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ArialBold"/>
              </a:rPr>
              <a:t>posedge</a:t>
            </a:r>
            <a:r>
              <a:rPr lang="en-US" altLang="zh-CN" sz="2000" b="1" dirty="0" smtClean="0">
                <a:solidFill>
                  <a:srgbClr val="FF0000"/>
                </a:solidFill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Q </a:t>
            </a:r>
            <a:r>
              <a:rPr lang="en-US" altLang="zh-CN" sz="2000" dirty="0">
                <a:latin typeface="Arial" panose="020B0604020202020204" pitchFamily="34" charset="0"/>
              </a:rPr>
              <a:t>&lt;= D;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err="1" smtClean="0">
                <a:solidFill>
                  <a:srgbClr val="0070C0"/>
                </a:solidFill>
                <a:latin typeface="ArialBold"/>
              </a:rPr>
              <a:t>endmodule</a:t>
            </a:r>
            <a:endParaRPr lang="en-US" altLang="zh-CN" sz="2000" b="1" dirty="0">
              <a:solidFill>
                <a:srgbClr val="0070C0"/>
              </a:solidFill>
              <a:latin typeface="ArialBold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79912" y="1126127"/>
            <a:ext cx="5256584" cy="338143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flip-flop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with asynchronous reset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(2005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</a:rPr>
              <a:t>DFF</a:t>
            </a:r>
            <a:r>
              <a:rPr lang="en-US" altLang="zh-CN" sz="2000" dirty="0">
                <a:latin typeface="Arial" panose="020B0604020202020204" pitchFamily="34" charset="0"/>
              </a:rPr>
              <a:t> (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solidFill>
                  <a:srgbClr val="00B050"/>
                </a:solidFill>
                <a:latin typeface="ArialBold"/>
              </a:rPr>
              <a:t>reg</a:t>
            </a:r>
            <a:r>
              <a:rPr lang="en-US" altLang="zh-CN" sz="2000" b="1" dirty="0">
                <a:solidFill>
                  <a:srgbClr val="00B05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Q, 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                    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 smtClean="0">
                <a:latin typeface="ArialBold"/>
              </a:rPr>
              <a:t>      </a:t>
            </a:r>
            <a:r>
              <a:rPr lang="en-US" altLang="zh-CN" sz="2000" dirty="0" smtClean="0">
                <a:latin typeface="Arial" panose="020B0604020202020204" pitchFamily="34" charset="0"/>
              </a:rPr>
              <a:t>D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b="1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always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@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</a:rPr>
              <a:t>(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ArialBold"/>
              </a:rPr>
              <a:t>posedge</a:t>
            </a:r>
            <a:r>
              <a:rPr lang="en-US" altLang="zh-CN" sz="2000" b="1" dirty="0" smtClean="0">
                <a:solidFill>
                  <a:srgbClr val="FF0000"/>
                </a:solidFill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b="1" dirty="0" err="1">
                <a:solidFill>
                  <a:srgbClr val="FF0000"/>
                </a:solidFill>
                <a:latin typeface="ArialBold"/>
              </a:rPr>
              <a:t>negedge</a:t>
            </a:r>
            <a:r>
              <a:rPr lang="en-US" altLang="zh-CN" sz="2000" b="1" dirty="0">
                <a:solidFill>
                  <a:srgbClr val="FF0000"/>
                </a:solidFill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时钟来了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上升沿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或复位信号来了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下降沿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zh-CN" altLang="en-US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都被执行</a:t>
            </a:r>
            <a:endParaRPr lang="en-US" altLang="zh-CN" sz="18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      if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(!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) Q &lt;= 1'b0; 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ArialBold"/>
              </a:rPr>
              <a:t>if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== 0)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  else</a:t>
            </a: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dirty="0" smtClean="0">
                <a:latin typeface="Arial" panose="020B0604020202020204" pitchFamily="34" charset="0"/>
              </a:rPr>
              <a:t>Q </a:t>
            </a:r>
            <a:r>
              <a:rPr lang="en-US" altLang="zh-CN" sz="2000" dirty="0">
                <a:latin typeface="Arial" panose="020B0604020202020204" pitchFamily="34" charset="0"/>
              </a:rPr>
              <a:t>&lt;= D;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7504" y="4652796"/>
            <a:ext cx="89289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/>
              <a:t>在同步时序电路中，触发器的变化只发生在时钟脉冲的变化期间。</a:t>
            </a:r>
            <a:endParaRPr lang="en-US" altLang="zh-CN" dirty="0" smtClean="0"/>
          </a:p>
        </p:txBody>
      </p:sp>
      <p:sp>
        <p:nvSpPr>
          <p:cNvPr id="8" name="矩形 7"/>
          <p:cNvSpPr/>
          <p:nvPr/>
        </p:nvSpPr>
        <p:spPr>
          <a:xfrm>
            <a:off x="333872" y="5310187"/>
            <a:ext cx="83529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Arial" panose="020B0604020202020204" pitchFamily="34" charset="0"/>
              </a:rPr>
              <a:t> if</a:t>
            </a:r>
            <a:r>
              <a:rPr lang="en-US" altLang="zh-CN" sz="2000" dirty="0">
                <a:latin typeface="Arial" panose="020B0604020202020204" pitchFamily="34" charset="0"/>
              </a:rPr>
              <a:t> (!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) Q &lt;= </a:t>
            </a:r>
            <a:r>
              <a:rPr lang="en-US" altLang="zh-CN" sz="2000" dirty="0" smtClean="0">
                <a:latin typeface="Arial" panose="020B0604020202020204" pitchFamily="34" charset="0"/>
              </a:rPr>
              <a:t>1‘b0</a:t>
            </a:r>
            <a:r>
              <a:rPr lang="en-US" altLang="zh-CN" sz="2000" dirty="0">
                <a:latin typeface="Arial" panose="020B0604020202020204" pitchFamily="34" charset="0"/>
              </a:rPr>
              <a:t>; 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ArialBold"/>
              </a:rPr>
              <a:t>异步执行，只要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为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，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Q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就被清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0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，而不管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Clk.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else</a:t>
            </a:r>
            <a:r>
              <a:rPr lang="en-US" altLang="zh-CN" sz="2000" b="1" dirty="0" smtClean="0">
                <a:latin typeface="ArialBold"/>
              </a:rPr>
              <a:t>   </a:t>
            </a:r>
            <a:r>
              <a:rPr lang="en-US" altLang="zh-CN" sz="2000" dirty="0" smtClean="0">
                <a:latin typeface="Arial" panose="020B0604020202020204" pitchFamily="34" charset="0"/>
              </a:rPr>
              <a:t>Q </a:t>
            </a:r>
            <a:r>
              <a:rPr lang="en-US" altLang="zh-CN" sz="2000" dirty="0">
                <a:latin typeface="Arial" panose="020B0604020202020204" pitchFamily="34" charset="0"/>
              </a:rPr>
              <a:t>&lt;= D</a:t>
            </a:r>
            <a:r>
              <a:rPr lang="en-US" altLang="zh-CN" sz="2000" dirty="0" smtClean="0">
                <a:latin typeface="Arial" panose="020B0604020202020204" pitchFamily="34" charset="0"/>
              </a:rPr>
              <a:t>;   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ArialBold"/>
              </a:rPr>
              <a:t>只有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rst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为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，</a:t>
            </a:r>
            <a:r>
              <a:rPr lang="en-US" altLang="zh-CN" sz="2000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Clk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上升沿才能将数据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同步传送给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Q.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23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：带</a:t>
            </a:r>
            <a:r>
              <a:rPr lang="zh-CN" altLang="en-US" dirty="0" smtClean="0">
                <a:solidFill>
                  <a:srgbClr val="FF0000"/>
                </a:solidFill>
              </a:rPr>
              <a:t>异步置位和复位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</a:t>
            </a:r>
            <a:r>
              <a:rPr lang="zh-CN" altLang="en-US" dirty="0" smtClean="0"/>
              <a:t>触发器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592592" y="210461"/>
            <a:ext cx="3067977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1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：带</a:t>
            </a:r>
            <a:r>
              <a:rPr lang="zh-CN" altLang="en-US" dirty="0" smtClean="0">
                <a:solidFill>
                  <a:srgbClr val="FF0000"/>
                </a:solidFill>
              </a:rPr>
              <a:t>异步置位和复位</a:t>
            </a:r>
            <a:r>
              <a:rPr lang="zh-CN" altLang="en-US" dirty="0" smtClean="0"/>
              <a:t>的</a:t>
            </a:r>
            <a:r>
              <a:rPr lang="en-US" altLang="zh-CN" dirty="0" smtClean="0"/>
              <a:t>D</a:t>
            </a:r>
            <a:r>
              <a:rPr lang="zh-CN" altLang="en-US" dirty="0" smtClean="0"/>
              <a:t>触发器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79512" y="1052736"/>
            <a:ext cx="6408712" cy="422166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</a:rPr>
              <a:t>DFF</a:t>
            </a:r>
            <a:r>
              <a:rPr lang="en-US" altLang="zh-CN" sz="2000" dirty="0">
                <a:latin typeface="Arial" panose="020B0604020202020204" pitchFamily="34" charset="0"/>
              </a:rPr>
              <a:t> (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solidFill>
                  <a:srgbClr val="00B050"/>
                </a:solidFill>
                <a:latin typeface="ArialBold"/>
              </a:rPr>
              <a:t>reg</a:t>
            </a:r>
            <a:r>
              <a:rPr lang="en-US" altLang="zh-CN" sz="2000" b="1" dirty="0">
                <a:solidFill>
                  <a:srgbClr val="00B050"/>
                </a:solidFill>
                <a:latin typeface="ArialBold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</a:rPr>
              <a:t>q, 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                    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 smtClean="0">
                <a:latin typeface="ArialBold"/>
              </a:rPr>
              <a:t>      </a:t>
            </a:r>
            <a:r>
              <a:rPr lang="en-US" altLang="zh-CN" sz="2000" dirty="0" smtClean="0">
                <a:latin typeface="Arial" panose="020B0604020202020204" pitchFamily="34" charset="0"/>
              </a:rPr>
              <a:t>D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</a:rPr>
              <a:t>c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b="1" dirty="0" smtClean="0">
                <a:latin typeface="Arial" panose="020B0604020202020204" pitchFamily="34" charset="0"/>
              </a:rPr>
              <a:t>set, </a:t>
            </a:r>
            <a:r>
              <a:rPr lang="en-US" altLang="zh-CN" sz="2000" b="1" dirty="0" err="1" smtClean="0">
                <a:latin typeface="Arial" panose="020B0604020202020204" pitchFamily="34" charset="0"/>
              </a:rPr>
              <a:t>clr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always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@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</a:rPr>
              <a:t>(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ArialBold"/>
              </a:rPr>
              <a:t>posedge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c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posedge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</a:rPr>
              <a:t>set, </a:t>
            </a: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posedge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b="1" dirty="0" err="1" smtClean="0">
                <a:latin typeface="ArialBold"/>
              </a:rPr>
              <a:t>clr</a:t>
            </a:r>
            <a:r>
              <a:rPr lang="en-US" altLang="zh-CN" sz="2000" dirty="0" smtClean="0">
                <a:latin typeface="Arial" panose="020B0604020202020204" pitchFamily="34" charset="0"/>
              </a:rPr>
              <a:t>)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   if</a:t>
            </a:r>
            <a:r>
              <a:rPr lang="en-US" altLang="zh-CN" sz="2000" dirty="0" smtClean="0">
                <a:latin typeface="Arial" panose="020B0604020202020204" pitchFamily="34" charset="0"/>
              </a:rPr>
              <a:t> (set</a:t>
            </a:r>
            <a:r>
              <a:rPr lang="en-US" altLang="zh-CN" sz="2000" dirty="0">
                <a:latin typeface="Arial" panose="020B0604020202020204" pitchFamily="34" charset="0"/>
              </a:rPr>
              <a:t>) 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latin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</a:rPr>
              <a:t>      q </a:t>
            </a:r>
            <a:r>
              <a:rPr lang="en-US" altLang="zh-CN" sz="2000" dirty="0">
                <a:latin typeface="Arial" panose="020B0604020202020204" pitchFamily="34" charset="0"/>
              </a:rPr>
              <a:t>&lt;= </a:t>
            </a:r>
            <a:r>
              <a:rPr lang="en-US" altLang="zh-CN" sz="2000" dirty="0" smtClean="0">
                <a:latin typeface="Arial" panose="020B0604020202020204" pitchFamily="34" charset="0"/>
              </a:rPr>
              <a:t>1'b1; 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else if </a:t>
            </a:r>
            <a:r>
              <a:rPr lang="en-US" altLang="zh-CN" sz="2000" b="1" dirty="0" smtClean="0">
                <a:latin typeface="ArialBold"/>
              </a:rPr>
              <a:t>(</a:t>
            </a:r>
            <a:r>
              <a:rPr lang="en-US" altLang="zh-CN" sz="2000" b="1" dirty="0" err="1" smtClean="0">
                <a:latin typeface="ArialBold"/>
              </a:rPr>
              <a:t>clr</a:t>
            </a:r>
            <a:r>
              <a:rPr lang="en-US" altLang="zh-CN" sz="2000" b="1" dirty="0" smtClean="0">
                <a:latin typeface="ArialBold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latin typeface="ArialBold"/>
              </a:rPr>
              <a:t>    </a:t>
            </a:r>
            <a:r>
              <a:rPr lang="en-US" altLang="zh-CN" sz="2000" dirty="0" smtClean="0">
                <a:latin typeface="Arial" panose="020B0604020202020204" pitchFamily="34" charset="0"/>
              </a:rPr>
              <a:t>q </a:t>
            </a:r>
            <a:r>
              <a:rPr lang="en-US" altLang="zh-CN" sz="2000" dirty="0">
                <a:latin typeface="Arial" panose="020B0604020202020204" pitchFamily="34" charset="0"/>
              </a:rPr>
              <a:t>&lt;= 1'b0</a:t>
            </a:r>
            <a:r>
              <a:rPr lang="en-US" altLang="zh-CN" sz="2000" dirty="0" smtClean="0"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</a:t>
            </a:r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else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  q &lt;= D;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371910" y="2270060"/>
            <a:ext cx="2366635" cy="411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9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触发器 </a:t>
            </a:r>
            <a:r>
              <a:rPr lang="en-US" altLang="zh-CN" dirty="0" smtClean="0"/>
              <a:t>HDL (</a:t>
            </a:r>
            <a:r>
              <a:rPr lang="zh-CN" altLang="en-US" dirty="0" smtClean="0"/>
              <a:t>特征方程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9512" y="1015663"/>
            <a:ext cx="4032448" cy="342144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fr-FR" altLang="zh-CN" sz="2000" b="1" dirty="0" smtClean="0">
                <a:solidFill>
                  <a:srgbClr val="0070C0"/>
                </a:solidFill>
                <a:latin typeface="ArialBold"/>
              </a:rPr>
              <a:t>module</a:t>
            </a:r>
            <a:r>
              <a:rPr lang="fr-FR" altLang="zh-CN" sz="2000" b="1" dirty="0" smtClean="0">
                <a:latin typeface="ArialBold"/>
              </a:rPr>
              <a:t> </a:t>
            </a:r>
            <a:r>
              <a:rPr lang="fr-FR" altLang="zh-CN" sz="2000" b="1" dirty="0">
                <a:latin typeface="Arial" panose="020B0604020202020204" pitchFamily="34" charset="0"/>
              </a:rPr>
              <a:t>TFF</a:t>
            </a:r>
            <a:r>
              <a:rPr lang="fr-FR" altLang="zh-CN" sz="2000" dirty="0">
                <a:latin typeface="Arial" panose="020B0604020202020204" pitchFamily="34" charset="0"/>
              </a:rPr>
              <a:t> (Q, T, Clk, rst);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output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input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T,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</a:t>
            </a:r>
            <a:r>
              <a:rPr lang="en-US" altLang="zh-CN" sz="2000" b="1" dirty="0" smtClean="0">
                <a:solidFill>
                  <a:srgbClr val="00B050"/>
                </a:solidFill>
                <a:latin typeface="ArialBold"/>
              </a:rPr>
              <a:t>wire </a:t>
            </a:r>
            <a:r>
              <a:rPr lang="en-US" altLang="zh-CN" sz="2000" dirty="0">
                <a:latin typeface="Arial" panose="020B0604020202020204" pitchFamily="34" charset="0"/>
              </a:rPr>
              <a:t>DT;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fr-FR" altLang="zh-CN" sz="2000" b="1" dirty="0" smtClean="0">
                <a:solidFill>
                  <a:srgbClr val="0070C0"/>
                </a:solidFill>
                <a:latin typeface="ArialBold"/>
              </a:rPr>
              <a:t>  assign</a:t>
            </a:r>
            <a:r>
              <a:rPr lang="fr-FR" altLang="zh-CN" sz="2000" b="1" dirty="0" smtClean="0">
                <a:latin typeface="ArialBold"/>
              </a:rPr>
              <a:t> </a:t>
            </a:r>
            <a:r>
              <a:rPr lang="fr-FR" altLang="zh-CN" sz="2000" dirty="0">
                <a:latin typeface="Arial" panose="020B0604020202020204" pitchFamily="34" charset="0"/>
              </a:rPr>
              <a:t>DT = Q ^ T ; </a:t>
            </a:r>
            <a:endParaRPr lang="fr-FR" altLang="zh-CN" sz="2000" dirty="0" smtClean="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   //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Instantiate the D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flip-flop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DFF </a:t>
            </a:r>
            <a:r>
              <a:rPr lang="en-US" altLang="zh-CN" sz="2000" b="1" dirty="0">
                <a:latin typeface="Arial" panose="020B0604020202020204" pitchFamily="34" charset="0"/>
              </a:rPr>
              <a:t>TF1</a:t>
            </a:r>
            <a:r>
              <a:rPr lang="en-US" altLang="zh-CN" sz="2000" dirty="0">
                <a:latin typeface="Arial" panose="020B0604020202020204" pitchFamily="34" charset="0"/>
              </a:rPr>
              <a:t> (Q, DT,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4581128"/>
            <a:ext cx="6408712" cy="209288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</a:rPr>
              <a:t>DFF</a:t>
            </a:r>
            <a:r>
              <a:rPr lang="en-US" altLang="zh-CN" sz="2000" dirty="0">
                <a:latin typeface="Arial" panose="020B0604020202020204" pitchFamily="34" charset="0"/>
              </a:rPr>
              <a:t> (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solidFill>
                  <a:srgbClr val="00B050"/>
                </a:solidFill>
                <a:latin typeface="ArialBold"/>
              </a:rPr>
              <a:t>reg</a:t>
            </a:r>
            <a:r>
              <a:rPr lang="en-US" altLang="zh-CN" sz="2000" b="1" dirty="0">
                <a:solidFill>
                  <a:srgbClr val="00B05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Q,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</a:rPr>
              <a:t>D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);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always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>
                <a:latin typeface="ArialBold"/>
              </a:rPr>
              <a:t>@ </a:t>
            </a:r>
            <a:r>
              <a:rPr lang="en-US" altLang="zh-CN" sz="2000" dirty="0" smtClean="0">
                <a:latin typeface="Arial" panose="020B0604020202020204" pitchFamily="34" charset="0"/>
              </a:rPr>
              <a:t>(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ArialBold"/>
              </a:rPr>
              <a:t>posedge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negedge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      if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(!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) Q &lt;= 1'b0; 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  else</a:t>
            </a: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dirty="0" smtClean="0">
                <a:latin typeface="Arial" panose="020B0604020202020204" pitchFamily="34" charset="0"/>
              </a:rPr>
              <a:t>Q &lt;= D;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err="1" smtClean="0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3"/>
              <p:cNvSpPr txBox="1"/>
              <p:nvPr/>
            </p:nvSpPr>
            <p:spPr>
              <a:xfrm>
                <a:off x="4355976" y="1099786"/>
                <a:ext cx="46265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𝑻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099786"/>
                <a:ext cx="4626588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AACFLQH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2" t="8114" b="32307"/>
          <a:stretch/>
        </p:blipFill>
        <p:spPr bwMode="auto">
          <a:xfrm>
            <a:off x="323528" y="56557"/>
            <a:ext cx="1102708" cy="86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5796136" y="1814072"/>
                <a:ext cx="21110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𝑻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⊕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136" y="1814072"/>
                <a:ext cx="211109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85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JK</a:t>
            </a:r>
            <a:r>
              <a:rPr lang="zh-CN" altLang="en-US" dirty="0" smtClean="0"/>
              <a:t>触发器 </a:t>
            </a:r>
            <a:r>
              <a:rPr lang="en-US" altLang="zh-CN" dirty="0" smtClean="0"/>
              <a:t>HDL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特征方程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105" y="1199689"/>
            <a:ext cx="4421435" cy="3381439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//JK flip-flop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from D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flip-flop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and gates 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</a:rPr>
              <a:t>JKFF</a:t>
            </a:r>
            <a:r>
              <a:rPr lang="en-US" altLang="zh-CN" sz="2000" dirty="0">
                <a:latin typeface="Arial" panose="020B0604020202020204" pitchFamily="34" charset="0"/>
              </a:rPr>
              <a:t> (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solidFill>
                  <a:srgbClr val="00B050"/>
                </a:solidFill>
                <a:latin typeface="ArialBold"/>
              </a:rPr>
              <a:t>reg</a:t>
            </a:r>
            <a:r>
              <a:rPr lang="en-US" altLang="zh-CN" sz="2000" b="1" dirty="0">
                <a:solidFill>
                  <a:srgbClr val="00B05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Q, 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                        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</a:rPr>
              <a:t>J</a:t>
            </a:r>
            <a:r>
              <a:rPr lang="en-US" altLang="zh-CN" sz="2000" dirty="0">
                <a:latin typeface="Arial" panose="020B0604020202020204" pitchFamily="34" charset="0"/>
              </a:rPr>
              <a:t>, K,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B050"/>
                </a:solidFill>
                <a:latin typeface="ArialBold"/>
              </a:rPr>
              <a:t>  wire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JK;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assign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JK = (J &amp; ~Q) </a:t>
            </a:r>
            <a:r>
              <a:rPr lang="en-US" altLang="zh-CN" sz="2000" dirty="0" smtClean="0">
                <a:latin typeface="Arial" panose="020B0604020202020204" pitchFamily="34" charset="0"/>
              </a:rPr>
              <a:t>|</a:t>
            </a:r>
            <a:r>
              <a:rPr lang="en-US" altLang="zh-CN" sz="2000" dirty="0" smtClean="0">
                <a:latin typeface="MathematicalPi-One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(~K &amp; Q);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   //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Instantiate D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flip-flop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DFF </a:t>
            </a:r>
            <a:r>
              <a:rPr lang="en-US" altLang="zh-CN" sz="2000" b="1" dirty="0">
                <a:latin typeface="Arial" panose="020B0604020202020204" pitchFamily="34" charset="0"/>
              </a:rPr>
              <a:t>JK1</a:t>
            </a:r>
            <a:r>
              <a:rPr lang="en-US" altLang="zh-CN" sz="2000" dirty="0">
                <a:latin typeface="Arial" panose="020B0604020202020204" pitchFamily="34" charset="0"/>
              </a:rPr>
              <a:t> (Q, JK,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549044" y="1559788"/>
            <a:ext cx="4594956" cy="302134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flip-flop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with asynchronous reset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(2005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</a:rPr>
              <a:t>DFF</a:t>
            </a:r>
            <a:r>
              <a:rPr lang="en-US" altLang="zh-CN" sz="2000" dirty="0">
                <a:latin typeface="Arial" panose="020B0604020202020204" pitchFamily="34" charset="0"/>
              </a:rPr>
              <a:t> (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solidFill>
                  <a:srgbClr val="00B050"/>
                </a:solidFill>
                <a:latin typeface="ArialBold"/>
              </a:rPr>
              <a:t>reg</a:t>
            </a:r>
            <a:r>
              <a:rPr lang="en-US" altLang="zh-CN" sz="2000" b="1" dirty="0">
                <a:solidFill>
                  <a:srgbClr val="00B05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Q, </a:t>
            </a:r>
            <a:endParaRPr lang="en-US" altLang="zh-CN" sz="2000" dirty="0" smtClean="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                     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 smtClean="0">
                <a:latin typeface="ArialBold"/>
              </a:rPr>
              <a:t>      </a:t>
            </a:r>
            <a:r>
              <a:rPr lang="en-US" altLang="zh-CN" sz="2000" dirty="0" smtClean="0">
                <a:latin typeface="Arial" panose="020B0604020202020204" pitchFamily="34" charset="0"/>
              </a:rPr>
              <a:t>D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 smtClean="0">
                <a:latin typeface="Arial" panose="020B0604020202020204" pitchFamily="34" charset="0"/>
              </a:rPr>
              <a:t>);</a:t>
            </a:r>
            <a:endParaRPr lang="en-US" altLang="zh-CN" sz="2000" dirty="0">
              <a:latin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always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>
                <a:latin typeface="ArialBold"/>
              </a:rPr>
              <a:t>@ </a:t>
            </a:r>
            <a:r>
              <a:rPr lang="en-US" altLang="zh-CN" sz="2000" dirty="0" smtClean="0">
                <a:latin typeface="Arial" panose="020B0604020202020204" pitchFamily="34" charset="0"/>
              </a:rPr>
              <a:t>(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ArialBold"/>
              </a:rPr>
              <a:t>posedge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negedge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      if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(!</a:t>
            </a:r>
            <a:r>
              <a:rPr lang="en-US" altLang="zh-CN" sz="2000" dirty="0" err="1"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latin typeface="Arial" panose="020B0604020202020204" pitchFamily="34" charset="0"/>
              </a:rPr>
              <a:t>) Q &lt;= 1'b0; 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ArialBold"/>
              </a:rPr>
              <a:t>if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rst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 == 0)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  else</a:t>
            </a:r>
            <a:r>
              <a:rPr lang="en-US" altLang="zh-CN" sz="2000" b="1" dirty="0" smtClean="0">
                <a:latin typeface="ArialBold"/>
              </a:rPr>
              <a:t>  </a:t>
            </a:r>
            <a:r>
              <a:rPr lang="en-US" altLang="zh-CN" sz="2000" dirty="0" smtClean="0">
                <a:latin typeface="Arial" panose="020B0604020202020204" pitchFamily="34" charset="0"/>
              </a:rPr>
              <a:t>Q </a:t>
            </a:r>
            <a:r>
              <a:rPr lang="en-US" altLang="zh-CN" sz="2000" dirty="0">
                <a:latin typeface="Arial" panose="020B0604020202020204" pitchFamily="34" charset="0"/>
              </a:rPr>
              <a:t>&lt;= D;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"/>
              <p:cNvSpPr txBox="1"/>
              <p:nvPr/>
            </p:nvSpPr>
            <p:spPr>
              <a:xfrm>
                <a:off x="4572000" y="972644"/>
                <a:ext cx="46041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𝑱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p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𝑸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972644"/>
                <a:ext cx="4604146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10" descr="AACFLQ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9" t="18152" b="32182"/>
          <a:stretch/>
        </p:blipFill>
        <p:spPr bwMode="auto">
          <a:xfrm>
            <a:off x="395536" y="52790"/>
            <a:ext cx="1080120" cy="88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089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JK</a:t>
            </a:r>
            <a:r>
              <a:rPr lang="zh-CN" altLang="en-US" dirty="0" smtClean="0"/>
              <a:t>触发器 </a:t>
            </a:r>
            <a:r>
              <a:rPr lang="en-US" altLang="zh-CN" dirty="0" smtClean="0"/>
              <a:t>HDL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特征表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6" name="Picture 10" descr="AACFLQG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9" t="18152" b="32182"/>
          <a:stretch/>
        </p:blipFill>
        <p:spPr bwMode="auto">
          <a:xfrm>
            <a:off x="395536" y="52790"/>
            <a:ext cx="1080120" cy="886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07504" y="1052736"/>
            <a:ext cx="7380312" cy="458176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Functional description of JK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flip-flop (2005)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module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</a:rPr>
              <a:t>JK_FF</a:t>
            </a:r>
            <a:r>
              <a:rPr lang="en-US" altLang="zh-CN" sz="2000" dirty="0">
                <a:latin typeface="Arial" panose="020B0604020202020204" pitchFamily="34" charset="0"/>
              </a:rPr>
              <a:t> (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J, K,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>
                <a:solidFill>
                  <a:srgbClr val="00B050"/>
                </a:solidFill>
                <a:latin typeface="ArialBold"/>
              </a:rPr>
              <a:t>reg</a:t>
            </a:r>
            <a:r>
              <a:rPr lang="en-US" altLang="zh-CN" sz="2000" b="1" dirty="0">
                <a:solidFill>
                  <a:srgbClr val="00B05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Q,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Q_b</a:t>
            </a:r>
            <a:r>
              <a:rPr lang="en-US" altLang="zh-CN" sz="2000" dirty="0">
                <a:latin typeface="Arial" panose="020B0604020202020204" pitchFamily="34" charset="0"/>
              </a:rPr>
              <a:t>);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assign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Q_b</a:t>
            </a:r>
            <a:r>
              <a:rPr lang="en-US" altLang="zh-CN" sz="2000" dirty="0">
                <a:latin typeface="Arial" panose="020B0604020202020204" pitchFamily="34" charset="0"/>
              </a:rPr>
              <a:t> = ~ Q ;</a:t>
            </a:r>
          </a:p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always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>
                <a:latin typeface="ArialBold"/>
              </a:rPr>
              <a:t>@ </a:t>
            </a:r>
            <a:r>
              <a:rPr lang="en-US" altLang="zh-CN" sz="2000" dirty="0">
                <a:latin typeface="Arial" panose="020B0604020202020204" pitchFamily="34" charset="0"/>
              </a:rPr>
              <a:t>( </a:t>
            </a: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posedge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Clk</a:t>
            </a:r>
            <a:r>
              <a:rPr lang="en-US" altLang="zh-CN" sz="2000" dirty="0"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case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({J,K})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2'b00</a:t>
            </a:r>
            <a:r>
              <a:rPr lang="en-US" altLang="zh-CN" sz="2000" dirty="0">
                <a:latin typeface="Arial" panose="020B0604020202020204" pitchFamily="34" charset="0"/>
              </a:rPr>
              <a:t>: Q &lt;= Q;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2'b01</a:t>
            </a:r>
            <a:r>
              <a:rPr lang="en-US" altLang="zh-CN" sz="2000" dirty="0">
                <a:latin typeface="Arial" panose="020B0604020202020204" pitchFamily="34" charset="0"/>
              </a:rPr>
              <a:t>: Q &lt;= 1'b0;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2'b10</a:t>
            </a:r>
            <a:r>
              <a:rPr lang="en-US" altLang="zh-CN" sz="2000" dirty="0">
                <a:latin typeface="Arial" panose="020B0604020202020204" pitchFamily="34" charset="0"/>
              </a:rPr>
              <a:t>: Q &lt;= 1'b1;</a:t>
            </a:r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2'b11</a:t>
            </a:r>
            <a:r>
              <a:rPr lang="en-US" altLang="zh-CN" sz="2000" dirty="0">
                <a:latin typeface="Arial" panose="020B0604020202020204" pitchFamily="34" charset="0"/>
              </a:rPr>
              <a:t>: Q &lt;= !Q;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ArialBold"/>
              </a:rPr>
              <a:t>endcase</a:t>
            </a:r>
            <a:endParaRPr lang="en-US" altLang="zh-CN" sz="2000" b="1" dirty="0">
              <a:solidFill>
                <a:srgbClr val="0070C0"/>
              </a:solidFill>
              <a:latin typeface="ArialBold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095480"/>
              </p:ext>
            </p:extLst>
          </p:nvPr>
        </p:nvGraphicFramePr>
        <p:xfrm>
          <a:off x="3491880" y="3108286"/>
          <a:ext cx="3726622" cy="1914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99" name="位图图像" r:id="rId4" imgW="3871296" imgH="1988992" progId="PBrush">
                  <p:embed/>
                </p:oleObj>
              </mc:Choice>
              <mc:Fallback>
                <p:oleObj name="位图图像" r:id="rId4" imgW="3871296" imgH="1988992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3108286"/>
                        <a:ext cx="3726622" cy="19141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951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 </a:t>
            </a:r>
            <a:r>
              <a:rPr lang="en-US" altLang="zh-CN" dirty="0" smtClean="0"/>
              <a:t>P162</a:t>
            </a:r>
            <a:endParaRPr lang="zh-CN" altLang="en-US" dirty="0" smtClean="0"/>
          </a:p>
        </p:txBody>
      </p:sp>
      <p:sp>
        <p:nvSpPr>
          <p:cNvPr id="120835" name="内容占位符 2"/>
          <p:cNvSpPr>
            <a:spLocks noGrp="1"/>
          </p:cNvSpPr>
          <p:nvPr>
            <p:ph idx="1"/>
          </p:nvPr>
        </p:nvSpPr>
        <p:spPr>
          <a:xfrm>
            <a:off x="1547664" y="1844824"/>
            <a:ext cx="4752528" cy="2232248"/>
          </a:xfrm>
        </p:spPr>
        <p:txBody>
          <a:bodyPr/>
          <a:lstStyle/>
          <a:p>
            <a:r>
              <a:rPr lang="en-US" altLang="zh-CN" dirty="0" smtClean="0"/>
              <a:t>3.1 </a:t>
            </a:r>
          </a:p>
          <a:p>
            <a:r>
              <a:rPr lang="en-US" altLang="zh-CN" dirty="0"/>
              <a:t>3</a:t>
            </a:r>
            <a:r>
              <a:rPr lang="en-US" altLang="zh-CN" dirty="0" smtClean="0"/>
              <a:t>.3</a:t>
            </a:r>
          </a:p>
          <a:p>
            <a:r>
              <a:rPr lang="en-US" altLang="zh-CN" dirty="0" smtClean="0"/>
              <a:t>3.5</a:t>
            </a:r>
          </a:p>
          <a:p>
            <a:pPr marL="0" indent="0">
              <a:buNone/>
            </a:pP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538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chemeClr val="tx1"/>
                </a:solidFill>
              </a:rPr>
              <a:t>Combinational circuits </a:t>
            </a:r>
            <a:r>
              <a:rPr lang="en-US" altLang="zh-CN" sz="2400" dirty="0" err="1" smtClean="0"/>
              <a:t>vs</a:t>
            </a:r>
            <a:r>
              <a:rPr lang="en-US" altLang="zh-CN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Sequential Circuits</a:t>
            </a:r>
            <a:endParaRPr lang="en-US" altLang="zh-CN" sz="3200" dirty="0" smtClean="0">
              <a:solidFill>
                <a:srgbClr val="FF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017304"/>
            <a:ext cx="8833744" cy="3347800"/>
          </a:xfrm>
          <a:ln>
            <a:solidFill>
              <a:schemeClr val="accent1"/>
            </a:solidFill>
          </a:ln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dirty="0" smtClean="0">
                <a:latin typeface="Arial" charset="0"/>
                <a:ea typeface="標楷體" pitchFamily="65" charset="-120"/>
              </a:rPr>
              <a:t>组合电路</a:t>
            </a:r>
            <a:endParaRPr lang="en-US" altLang="zh-CN" sz="2800" dirty="0" smtClean="0">
              <a:latin typeface="Arial" charset="0"/>
              <a:ea typeface="標楷體" pitchFamily="65" charset="-120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 b="1" dirty="0" smtClean="0">
                <a:latin typeface="Arial" charset="0"/>
                <a:ea typeface="標楷體" pitchFamily="65" charset="-120"/>
              </a:rPr>
              <a:t>没有记忆元件</a:t>
            </a:r>
            <a:endParaRPr lang="en-US" altLang="zh-CN" sz="2400" b="1" dirty="0" smtClean="0">
              <a:latin typeface="Arial" charset="0"/>
              <a:ea typeface="標楷體" pitchFamily="65" charset="-120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en-US" altLang="zh-TW" sz="2400" b="1" dirty="0" smtClean="0">
                <a:latin typeface="Arial" charset="0"/>
                <a:ea typeface="標楷體" pitchFamily="65" charset="-120"/>
              </a:rPr>
              <a:t>the outputs </a:t>
            </a:r>
            <a:r>
              <a:rPr lang="en-US" altLang="zh-TW" sz="2400" dirty="0" smtClean="0">
                <a:solidFill>
                  <a:srgbClr val="FF0000"/>
                </a:solidFill>
                <a:latin typeface="Arial" charset="0"/>
                <a:ea typeface="標楷體" pitchFamily="65" charset="-120"/>
              </a:rPr>
              <a:t>only</a:t>
            </a:r>
            <a:r>
              <a:rPr lang="en-US" altLang="zh-TW" sz="2400" dirty="0" smtClean="0">
                <a:latin typeface="Arial" charset="0"/>
                <a:ea typeface="標楷體" pitchFamily="65" charset="-120"/>
              </a:rPr>
              <a:t> depends on </a:t>
            </a:r>
            <a:r>
              <a:rPr lang="en-US" altLang="zh-TW" sz="2400" b="1" dirty="0" smtClean="0">
                <a:latin typeface="Arial" charset="0"/>
                <a:ea typeface="標楷體" pitchFamily="65" charset="-120"/>
              </a:rPr>
              <a:t>the inputs</a:t>
            </a:r>
          </a:p>
          <a:p>
            <a:pPr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00" b="1" dirty="0" smtClean="0">
                <a:latin typeface="+mn-ea"/>
              </a:rPr>
              <a:t>时序电路</a:t>
            </a:r>
            <a:r>
              <a:rPr lang="zh-CN" altLang="en-US" sz="2800" dirty="0" smtClean="0">
                <a:latin typeface="+mn-ea"/>
              </a:rPr>
              <a:t>：组合电路 </a:t>
            </a:r>
            <a:r>
              <a:rPr lang="en-US" altLang="zh-CN" sz="2800" dirty="0" smtClean="0">
                <a:latin typeface="+mn-ea"/>
              </a:rPr>
              <a:t>+ </a:t>
            </a:r>
            <a:r>
              <a:rPr lang="zh-CN" altLang="en-US" sz="2800" u="sng" dirty="0" smtClean="0">
                <a:latin typeface="+mn-ea"/>
              </a:rPr>
              <a:t>存储单元</a:t>
            </a:r>
            <a:endParaRPr lang="en-US" altLang="zh-CN" sz="2800" u="sng" dirty="0" smtClean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 smtClean="0">
                <a:latin typeface="+mn-ea"/>
              </a:rPr>
              <a:t>存储单元存储二进制信息</a:t>
            </a:r>
            <a:endParaRPr lang="en-US" altLang="zh-CN" sz="2400" dirty="0" smtClean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 smtClean="0">
                <a:latin typeface="+mn-ea"/>
              </a:rPr>
              <a:t>输出是输入和中间状态的函数</a:t>
            </a:r>
            <a:endParaRPr lang="en-US" altLang="zh-CN" sz="2400" dirty="0" smtClean="0">
              <a:latin typeface="+mn-ea"/>
            </a:endParaRPr>
          </a:p>
          <a:p>
            <a:pPr lvl="1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 dirty="0" smtClean="0">
                <a:latin typeface="+mn-ea"/>
              </a:rPr>
              <a:t>时序电路是由</a:t>
            </a:r>
            <a:r>
              <a:rPr lang="zh-CN" altLang="en-US" sz="2400" b="1" dirty="0" smtClean="0">
                <a:latin typeface="+mn-ea"/>
              </a:rPr>
              <a:t>输入</a:t>
            </a:r>
            <a:r>
              <a:rPr lang="zh-CN" altLang="en-US" sz="2400" dirty="0" smtClean="0">
                <a:latin typeface="+mn-ea"/>
              </a:rPr>
              <a:t>、</a:t>
            </a:r>
            <a:r>
              <a:rPr lang="zh-CN" altLang="en-US" sz="2400" b="1" dirty="0" smtClean="0">
                <a:latin typeface="+mn-ea"/>
              </a:rPr>
              <a:t>输出</a:t>
            </a:r>
            <a:r>
              <a:rPr lang="zh-CN" altLang="en-US" sz="2400" dirty="0" smtClean="0">
                <a:latin typeface="+mn-ea"/>
              </a:rPr>
              <a:t>和</a:t>
            </a:r>
            <a:r>
              <a:rPr lang="zh-CN" altLang="en-US" sz="2400" b="1" dirty="0" smtClean="0">
                <a:latin typeface="+mn-ea"/>
              </a:rPr>
              <a:t>内部状态</a:t>
            </a:r>
            <a:r>
              <a:rPr lang="zh-CN" altLang="en-US" sz="2400" dirty="0" smtClean="0">
                <a:latin typeface="+mn-ea"/>
              </a:rPr>
              <a:t>的时序决定的。</a:t>
            </a:r>
            <a:endParaRPr lang="en-US" altLang="zh-CN" sz="2400" dirty="0" smtClean="0">
              <a:latin typeface="+mn-ea"/>
            </a:endParaRPr>
          </a:p>
        </p:txBody>
      </p:sp>
      <p:graphicFrame>
        <p:nvGraphicFramePr>
          <p:cNvPr id="6" name="对象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470314642"/>
              </p:ext>
            </p:extLst>
          </p:nvPr>
        </p:nvGraphicFramePr>
        <p:xfrm>
          <a:off x="1547664" y="4293096"/>
          <a:ext cx="6088063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23" name="位图图像" r:id="rId4" imgW="5494496" imgH="2209524" progId="PBrush">
                  <p:embed/>
                </p:oleObj>
              </mc:Choice>
              <mc:Fallback>
                <p:oleObj name="位图图像" r:id="rId4" imgW="5494496" imgH="2209524" progId="PBrush">
                  <p:embed/>
                  <p:pic>
                    <p:nvPicPr>
                      <p:cNvPr id="0" name="Object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293096"/>
                        <a:ext cx="6088063" cy="244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345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dirty="0" smtClean="0"/>
              <a:t>时序电路框图</a:t>
            </a:r>
            <a:endParaRPr lang="en-US" altLang="zh-CN" b="1" dirty="0" smtClean="0"/>
          </a:p>
        </p:txBody>
      </p:sp>
      <p:graphicFrame>
        <p:nvGraphicFramePr>
          <p:cNvPr id="2050" name="Object 15"/>
          <p:cNvGraphicFramePr>
            <a:graphicFrameLocks noGrp="1" noChangeAspect="1"/>
          </p:cNvGraphicFramePr>
          <p:nvPr>
            <p:ph type="body" idx="1"/>
            <p:extLst>
              <p:ext uri="{D42A27DB-BD31-4B8C-83A1-F6EECF244321}">
                <p14:modId xmlns:p14="http://schemas.microsoft.com/office/powerpoint/2010/main" val="3070171000"/>
              </p:ext>
            </p:extLst>
          </p:nvPr>
        </p:nvGraphicFramePr>
        <p:xfrm>
          <a:off x="1835696" y="980728"/>
          <a:ext cx="6087595" cy="2448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" name="位图图像" r:id="rId4" imgW="5494496" imgH="2209524" progId="PBrush">
                  <p:embed/>
                </p:oleObj>
              </mc:Choice>
              <mc:Fallback>
                <p:oleObj name="位图图像" r:id="rId4" imgW="5494496" imgH="2209524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980728"/>
                        <a:ext cx="6087595" cy="2448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Rectangle 16"/>
          <p:cNvSpPr>
            <a:spLocks noChangeArrowheads="1"/>
          </p:cNvSpPr>
          <p:nvPr/>
        </p:nvSpPr>
        <p:spPr bwMode="auto">
          <a:xfrm>
            <a:off x="323528" y="3501008"/>
            <a:ext cx="871296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 indent="-457200">
              <a:spcBef>
                <a:spcPct val="5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zh-CN" altLang="en-US" dirty="0" smtClean="0">
                <a:latin typeface="+mn-ea"/>
                <a:ea typeface="+mn-ea"/>
              </a:rPr>
              <a:t>反馈路径</a:t>
            </a:r>
            <a:endParaRPr lang="en-US" altLang="zh-TW" dirty="0">
              <a:latin typeface="+mn-ea"/>
              <a:ea typeface="+mn-ea"/>
            </a:endParaRPr>
          </a:p>
          <a:p>
            <a:pPr lvl="1" indent="-457200">
              <a:spcBef>
                <a:spcPct val="5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zh-CN" altLang="en-US" dirty="0" smtClean="0">
                <a:latin typeface="+mn-ea"/>
                <a:ea typeface="+mn-ea"/>
              </a:rPr>
              <a:t>时序电路状态</a:t>
            </a:r>
            <a:endParaRPr lang="en-US" altLang="zh-TW" dirty="0">
              <a:latin typeface="+mn-ea"/>
              <a:ea typeface="+mn-ea"/>
            </a:endParaRPr>
          </a:p>
          <a:p>
            <a:pPr lvl="1" indent="-457200">
              <a:spcBef>
                <a:spcPct val="5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en-US" altLang="zh-TW" dirty="0" smtClean="0">
                <a:latin typeface="Arial" charset="0"/>
                <a:ea typeface="標楷體" pitchFamily="65" charset="-120"/>
              </a:rPr>
              <a:t>(</a:t>
            </a:r>
            <a:r>
              <a:rPr lang="zh-CN" altLang="en-US" dirty="0" smtClean="0">
                <a:latin typeface="Arial" charset="0"/>
                <a:ea typeface="標楷體" pitchFamily="65" charset="-120"/>
              </a:rPr>
              <a:t>输入</a:t>
            </a:r>
            <a:r>
              <a:rPr lang="en-US" altLang="zh-TW" dirty="0" smtClean="0">
                <a:latin typeface="Arial" charset="0"/>
                <a:ea typeface="標楷體" pitchFamily="65" charset="-120"/>
              </a:rPr>
              <a:t>, </a:t>
            </a:r>
            <a:r>
              <a:rPr lang="zh-CN" altLang="en-US" dirty="0" smtClean="0">
                <a:latin typeface="Arial" charset="0"/>
                <a:ea typeface="標楷體" pitchFamily="65" charset="-120"/>
              </a:rPr>
              <a:t>当前状态</a:t>
            </a:r>
            <a:r>
              <a:rPr lang="en-US" altLang="zh-TW" dirty="0" smtClean="0">
                <a:latin typeface="Arial" charset="0"/>
                <a:ea typeface="標楷體" pitchFamily="65" charset="-120"/>
              </a:rPr>
              <a:t>) </a:t>
            </a:r>
            <a:r>
              <a:rPr lang="en-US" altLang="zh-TW" b="1" dirty="0">
                <a:solidFill>
                  <a:srgbClr val="FF0000"/>
                </a:solidFill>
                <a:latin typeface="Symbol" pitchFamily="18" charset="2"/>
                <a:ea typeface="標楷體" pitchFamily="65" charset="-120"/>
              </a:rPr>
              <a:t>Þ</a:t>
            </a:r>
            <a:r>
              <a:rPr lang="en-US" altLang="zh-TW" dirty="0">
                <a:latin typeface="Symbol" pitchFamily="18" charset="2"/>
                <a:ea typeface="標楷體" pitchFamily="65" charset="-120"/>
              </a:rPr>
              <a:t> </a:t>
            </a:r>
            <a:r>
              <a:rPr lang="en-US" altLang="zh-TW" dirty="0" smtClean="0">
                <a:latin typeface="Arial" charset="0"/>
                <a:ea typeface="標楷體" pitchFamily="65" charset="-120"/>
              </a:rPr>
              <a:t>(</a:t>
            </a:r>
            <a:r>
              <a:rPr lang="zh-CN" altLang="en-US" dirty="0" smtClean="0">
                <a:latin typeface="Arial" charset="0"/>
                <a:ea typeface="標楷體" pitchFamily="65" charset="-120"/>
              </a:rPr>
              <a:t>输出</a:t>
            </a:r>
            <a:r>
              <a:rPr lang="en-US" altLang="zh-TW" dirty="0" smtClean="0">
                <a:latin typeface="Arial" charset="0"/>
                <a:ea typeface="標楷體" pitchFamily="65" charset="-120"/>
              </a:rPr>
              <a:t>, </a:t>
            </a:r>
            <a:r>
              <a:rPr lang="zh-CN" altLang="en-US" dirty="0" smtClean="0">
                <a:latin typeface="Arial" charset="0"/>
                <a:ea typeface="標楷體" pitchFamily="65" charset="-120"/>
              </a:rPr>
              <a:t>下一状态</a:t>
            </a:r>
            <a:r>
              <a:rPr lang="en-US" altLang="zh-TW" dirty="0" smtClean="0">
                <a:latin typeface="Arial" charset="0"/>
                <a:ea typeface="標楷體" pitchFamily="65" charset="-120"/>
              </a:rPr>
              <a:t>)</a:t>
            </a:r>
            <a:endParaRPr lang="en-US" altLang="zh-TW" dirty="0">
              <a:latin typeface="Arial" charset="0"/>
              <a:ea typeface="標楷體" pitchFamily="65" charset="-120"/>
            </a:endParaRPr>
          </a:p>
          <a:p>
            <a:pPr lvl="1" indent="-457200">
              <a:spcBef>
                <a:spcPct val="5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zh-CN" altLang="en-US" b="1" dirty="0" smtClean="0">
                <a:latin typeface="Arial" charset="0"/>
                <a:ea typeface="標楷體" pitchFamily="65" charset="-120"/>
              </a:rPr>
              <a:t>同步   </a:t>
            </a:r>
            <a:r>
              <a:rPr lang="en-US" altLang="zh-TW" b="1" dirty="0" smtClean="0">
                <a:latin typeface="Arial" charset="0"/>
                <a:ea typeface="標楷體" pitchFamily="65" charset="-120"/>
              </a:rPr>
              <a:t>synchronous</a:t>
            </a:r>
            <a:r>
              <a:rPr lang="en-US" altLang="zh-TW" dirty="0">
                <a:latin typeface="Arial" charset="0"/>
                <a:ea typeface="標楷體" pitchFamily="65" charset="-120"/>
              </a:rPr>
              <a:t>: </a:t>
            </a:r>
            <a:r>
              <a:rPr lang="zh-CN" altLang="en-US" dirty="0" smtClean="0">
                <a:latin typeface="Arial" charset="0"/>
                <a:ea typeface="標楷體" pitchFamily="65" charset="-120"/>
              </a:rPr>
              <a:t>只在离散时刻才对存储单元产生作用</a:t>
            </a:r>
            <a:endParaRPr lang="en-US" altLang="zh-TW" dirty="0">
              <a:latin typeface="Arial" charset="0"/>
              <a:ea typeface="標楷體" pitchFamily="65" charset="-120"/>
            </a:endParaRPr>
          </a:p>
          <a:p>
            <a:pPr lvl="1" indent="-457200">
              <a:spcBef>
                <a:spcPct val="5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zh-CN" altLang="en-US" b="1" dirty="0" smtClean="0">
                <a:latin typeface="Arial" charset="0"/>
                <a:ea typeface="標楷體" pitchFamily="65" charset="-120"/>
              </a:rPr>
              <a:t>异步 </a:t>
            </a:r>
            <a:r>
              <a:rPr lang="en-US" altLang="zh-TW" b="1" dirty="0" smtClean="0">
                <a:latin typeface="Arial" charset="0"/>
                <a:ea typeface="標楷體" pitchFamily="65" charset="-120"/>
              </a:rPr>
              <a:t>asynchronous</a:t>
            </a:r>
            <a:r>
              <a:rPr lang="en-US" altLang="zh-TW" dirty="0">
                <a:latin typeface="Arial" charset="0"/>
                <a:ea typeface="標楷體" pitchFamily="65" charset="-120"/>
              </a:rPr>
              <a:t>: </a:t>
            </a:r>
            <a:r>
              <a:rPr lang="zh-CN" altLang="en-US" dirty="0" smtClean="0">
                <a:latin typeface="Arial" charset="0"/>
                <a:ea typeface="標楷體" pitchFamily="65" charset="-120"/>
              </a:rPr>
              <a:t>在任意时刻</a:t>
            </a:r>
            <a:endParaRPr lang="en-US" altLang="zh-CN" dirty="0">
              <a:latin typeface="Arial" charset="0"/>
              <a:ea typeface="標楷體" pitchFamily="65" charset="-12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078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Flip-Flops </a:t>
            </a:r>
            <a:r>
              <a:rPr lang="zh-CN" altLang="en-US" b="1" dirty="0" smtClean="0"/>
              <a:t>触发器</a:t>
            </a:r>
            <a:endParaRPr lang="en-US" altLang="zh-CN" b="1" dirty="0" smtClean="0"/>
          </a:p>
        </p:txBody>
      </p:sp>
      <p:sp>
        <p:nvSpPr>
          <p:cNvPr id="245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" y="1017304"/>
            <a:ext cx="9036496" cy="320378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 smtClean="0">
                <a:cs typeface="Tahoma" pitchFamily="34" charset="0"/>
              </a:rPr>
              <a:t>The storage element used in clocked sequential circuits are called </a:t>
            </a:r>
            <a:r>
              <a:rPr lang="en-US" altLang="zh-CN" sz="2400" b="1" dirty="0" smtClean="0">
                <a:solidFill>
                  <a:srgbClr val="FF5050"/>
                </a:solidFill>
                <a:cs typeface="Tahoma" pitchFamily="34" charset="0"/>
              </a:rPr>
              <a:t>flip flops</a:t>
            </a:r>
            <a:r>
              <a:rPr lang="en-US" altLang="zh-CN" sz="2400" dirty="0" smtClean="0">
                <a:cs typeface="Tahoma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 smtClean="0">
                <a:cs typeface="Tahoma" pitchFamily="34" charset="0"/>
              </a:rPr>
              <a:t>触发器：能够存储</a:t>
            </a:r>
            <a:r>
              <a:rPr lang="en-US" altLang="zh-CN" sz="2400" dirty="0" smtClean="0">
                <a:cs typeface="Tahoma" pitchFamily="34" charset="0"/>
              </a:rPr>
              <a:t>1</a:t>
            </a:r>
            <a:r>
              <a:rPr lang="zh-CN" altLang="en-US" sz="2400" dirty="0" smtClean="0">
                <a:cs typeface="Tahoma" pitchFamily="34" charset="0"/>
              </a:rPr>
              <a:t>位二值信号的基本单元电路。</a:t>
            </a:r>
            <a:endParaRPr lang="en-US" altLang="zh-CN" sz="2400" dirty="0" smtClean="0">
              <a:cs typeface="Tahoma" pitchFamily="34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cs typeface="Tahoma" pitchFamily="34" charset="0"/>
              </a:rPr>
              <a:t>A flip flop </a:t>
            </a:r>
            <a:r>
              <a:rPr lang="en-US" altLang="zh-CN" sz="2000" dirty="0" smtClean="0">
                <a:cs typeface="Tahoma" pitchFamily="34" charset="0"/>
              </a:rPr>
              <a:t>is a binary storage device capable of storing one bit of information.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b="1" dirty="0" smtClean="0">
                <a:cs typeface="Tahoma" pitchFamily="34" charset="0"/>
              </a:rPr>
              <a:t>Multiple flip flops </a:t>
            </a:r>
            <a:r>
              <a:rPr lang="en-US" altLang="zh-CN" sz="2000" dirty="0" smtClean="0">
                <a:cs typeface="Tahoma" pitchFamily="34" charset="0"/>
              </a:rPr>
              <a:t>can be used to store multiple bits.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cs typeface="Tahoma" pitchFamily="34" charset="0"/>
              </a:rPr>
              <a:t>Flip flops receive their inputs from </a:t>
            </a:r>
            <a:r>
              <a:rPr lang="en-US" altLang="zh-CN" sz="2000" b="1" dirty="0" smtClean="0">
                <a:cs typeface="Tahoma" pitchFamily="34" charset="0"/>
              </a:rPr>
              <a:t>a combinational circuit</a:t>
            </a:r>
            <a:r>
              <a:rPr lang="en-US" altLang="zh-CN" sz="2000" dirty="0" smtClean="0">
                <a:cs typeface="Tahoma" pitchFamily="34" charset="0"/>
              </a:rPr>
              <a:t> and </a:t>
            </a:r>
            <a:br>
              <a:rPr lang="en-US" altLang="zh-CN" sz="2000" dirty="0" smtClean="0">
                <a:cs typeface="Tahoma" pitchFamily="34" charset="0"/>
              </a:rPr>
            </a:br>
            <a:r>
              <a:rPr lang="en-US" altLang="zh-CN" sz="2000" dirty="0" smtClean="0">
                <a:cs typeface="Tahoma" pitchFamily="34" charset="0"/>
              </a:rPr>
              <a:t>                                                 </a:t>
            </a:r>
            <a:r>
              <a:rPr lang="en-US" altLang="zh-CN" sz="2000" b="1" dirty="0" smtClean="0">
                <a:cs typeface="Tahoma" pitchFamily="34" charset="0"/>
              </a:rPr>
              <a:t>a</a:t>
            </a:r>
            <a:r>
              <a:rPr lang="en-US" altLang="zh-CN" sz="2000" dirty="0" smtClean="0">
                <a:cs typeface="Tahoma" pitchFamily="34" charset="0"/>
              </a:rPr>
              <a:t> </a:t>
            </a:r>
            <a:r>
              <a:rPr lang="en-US" altLang="zh-CN" sz="2000" b="1" dirty="0" smtClean="0">
                <a:cs typeface="Tahoma" pitchFamily="34" charset="0"/>
              </a:rPr>
              <a:t>clock signal</a:t>
            </a:r>
            <a:r>
              <a:rPr lang="en-US" altLang="zh-CN" sz="2000" dirty="0" smtClean="0">
                <a:cs typeface="Tahoma" pitchFamily="34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 smtClean="0">
                <a:cs typeface="Tahoma" pitchFamily="34" charset="0"/>
              </a:rPr>
              <a:t>The state of a flip flop can change </a:t>
            </a:r>
            <a:r>
              <a:rPr lang="en-US" altLang="zh-CN" sz="2000" b="1" dirty="0" smtClean="0">
                <a:cs typeface="Tahoma" pitchFamily="34" charset="0"/>
              </a:rPr>
              <a:t>only</a:t>
            </a:r>
            <a:r>
              <a:rPr lang="en-US" altLang="zh-CN" sz="2000" dirty="0" smtClean="0">
                <a:cs typeface="Tahoma" pitchFamily="34" charset="0"/>
              </a:rPr>
              <a:t> during a clock pulse.</a:t>
            </a:r>
          </a:p>
        </p:txBody>
      </p:sp>
      <p:sp>
        <p:nvSpPr>
          <p:cNvPr id="2" name="矩形 1"/>
          <p:cNvSpPr/>
          <p:nvPr/>
        </p:nvSpPr>
        <p:spPr>
          <a:xfrm>
            <a:off x="323528" y="4365104"/>
            <a:ext cx="187220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触发方式</a:t>
            </a:r>
            <a:r>
              <a:rPr lang="zh-CN" altLang="en-US" dirty="0"/>
              <a:t>：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200" dirty="0"/>
              <a:t>电平触发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200" dirty="0" smtClean="0"/>
              <a:t>边沿触发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sz="2200" dirty="0" smtClean="0"/>
              <a:t>脉冲触发</a:t>
            </a:r>
            <a:endParaRPr lang="zh-CN" altLang="en-US" sz="22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868" y="4221088"/>
            <a:ext cx="62579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55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2276872"/>
            <a:ext cx="9036496" cy="3779848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800" dirty="0" smtClean="0"/>
              <a:t>为了实现记忆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位二值信号的功能，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触发器必须具有以下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个基本特点：</a:t>
            </a:r>
            <a:endParaRPr lang="en-US" altLang="zh-CN" sz="2800" dirty="0" smtClean="0"/>
          </a:p>
          <a:p>
            <a:pPr marL="719138" lvl="1" indent="-45720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zh-CN" altLang="en-US" sz="2600" dirty="0" smtClean="0">
                <a:solidFill>
                  <a:srgbClr val="FF0000"/>
                </a:solidFill>
              </a:rPr>
              <a:t>具有</a:t>
            </a:r>
            <a:r>
              <a:rPr lang="en-US" altLang="zh-CN" sz="2600" dirty="0" smtClean="0">
                <a:solidFill>
                  <a:srgbClr val="FF0000"/>
                </a:solidFill>
              </a:rPr>
              <a:t>2</a:t>
            </a:r>
            <a:r>
              <a:rPr lang="zh-CN" altLang="en-US" sz="2600" dirty="0" smtClean="0">
                <a:solidFill>
                  <a:srgbClr val="FF0000"/>
                </a:solidFill>
              </a:rPr>
              <a:t>个能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自行保持稳定</a:t>
            </a:r>
            <a:r>
              <a:rPr lang="zh-CN" altLang="en-US" sz="2600" dirty="0" smtClean="0">
                <a:solidFill>
                  <a:srgbClr val="FF0000"/>
                </a:solidFill>
              </a:rPr>
              <a:t>的状态，</a:t>
            </a:r>
            <a:r>
              <a:rPr lang="en-US" altLang="zh-CN" sz="2600" dirty="0" smtClean="0">
                <a:solidFill>
                  <a:srgbClr val="FF0000"/>
                </a:solidFill>
              </a:rPr>
              <a:t/>
            </a:r>
            <a:br>
              <a:rPr lang="en-US" altLang="zh-CN" sz="2600" dirty="0" smtClean="0">
                <a:solidFill>
                  <a:srgbClr val="FF0000"/>
                </a:solidFill>
              </a:rPr>
            </a:br>
            <a:r>
              <a:rPr lang="zh-CN" altLang="en-US" sz="2600" dirty="0" smtClean="0">
                <a:solidFill>
                  <a:srgbClr val="FF0000"/>
                </a:solidFill>
              </a:rPr>
              <a:t>用来保持二进制数的</a:t>
            </a:r>
            <a:r>
              <a:rPr lang="en-US" altLang="zh-CN" sz="2600" dirty="0" smtClean="0">
                <a:solidFill>
                  <a:srgbClr val="FF0000"/>
                </a:solidFill>
              </a:rPr>
              <a:t>0</a:t>
            </a:r>
            <a:r>
              <a:rPr lang="zh-CN" altLang="en-US" sz="2600" dirty="0" smtClean="0">
                <a:solidFill>
                  <a:srgbClr val="FF0000"/>
                </a:solidFill>
              </a:rPr>
              <a:t>、</a:t>
            </a:r>
            <a:r>
              <a:rPr lang="en-US" altLang="zh-CN" sz="2600" dirty="0" smtClean="0">
                <a:solidFill>
                  <a:srgbClr val="FF0000"/>
                </a:solidFill>
              </a:rPr>
              <a:t>1.</a:t>
            </a:r>
          </a:p>
          <a:p>
            <a:pPr marL="719138" lvl="1" indent="-45720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zh-CN" altLang="en-US" sz="2600" dirty="0" smtClean="0">
                <a:solidFill>
                  <a:srgbClr val="FF0000"/>
                </a:solidFill>
              </a:rPr>
              <a:t>在触发信号的操作下，</a:t>
            </a:r>
            <a:r>
              <a:rPr lang="en-US" altLang="zh-CN" sz="2600" dirty="0" smtClean="0">
                <a:solidFill>
                  <a:srgbClr val="FF0000"/>
                </a:solidFill>
              </a:rPr>
              <a:t/>
            </a:r>
            <a:br>
              <a:rPr lang="en-US" altLang="zh-CN" sz="2600" dirty="0" smtClean="0">
                <a:solidFill>
                  <a:srgbClr val="FF0000"/>
                </a:solidFill>
              </a:rPr>
            </a:br>
            <a:r>
              <a:rPr lang="zh-CN" altLang="en-US" sz="2600" dirty="0" smtClean="0">
                <a:solidFill>
                  <a:srgbClr val="FF0000"/>
                </a:solidFill>
              </a:rPr>
              <a:t>根据不同的输入信号可以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置</a:t>
            </a:r>
            <a:r>
              <a:rPr lang="en-US" altLang="zh-CN" sz="2600" b="1" dirty="0" smtClean="0">
                <a:solidFill>
                  <a:srgbClr val="FF0000"/>
                </a:solidFill>
              </a:rPr>
              <a:t>0</a:t>
            </a:r>
            <a:r>
              <a:rPr lang="zh-CN" altLang="en-US" sz="2600" b="1" dirty="0">
                <a:solidFill>
                  <a:srgbClr val="FF0000"/>
                </a:solidFill>
              </a:rPr>
              <a:t>或置</a:t>
            </a:r>
            <a:r>
              <a:rPr lang="en-US" altLang="zh-CN" sz="26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600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记忆的标准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991331" y="372451"/>
            <a:ext cx="3026245" cy="2696509"/>
            <a:chOff x="5991331" y="3972851"/>
            <a:chExt cx="3026245" cy="2696509"/>
          </a:xfrm>
        </p:grpSpPr>
        <p:sp>
          <p:nvSpPr>
            <p:cNvPr id="5" name="矩形 4"/>
            <p:cNvSpPr/>
            <p:nvPr/>
          </p:nvSpPr>
          <p:spPr bwMode="auto">
            <a:xfrm>
              <a:off x="6804248" y="4958161"/>
              <a:ext cx="1349232" cy="703087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 bwMode="auto">
            <a:xfrm>
              <a:off x="6021359" y="5157192"/>
              <a:ext cx="78288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8" name="直接连接符 7"/>
            <p:cNvCxnSpPr/>
            <p:nvPr/>
          </p:nvCxnSpPr>
          <p:spPr bwMode="auto">
            <a:xfrm>
              <a:off x="6021359" y="5471350"/>
              <a:ext cx="782889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5999097" y="4823278"/>
              <a:ext cx="36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/>
                <a:t>1</a:t>
              </a:r>
              <a:endParaRPr lang="zh-CN" alt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91331" y="5157192"/>
              <a:ext cx="361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 smtClean="0"/>
                <a:t>0</a:t>
              </a:r>
              <a:endParaRPr lang="zh-CN" altLang="en-US" b="1" dirty="0"/>
            </a:p>
          </p:txBody>
        </p:sp>
        <p:cxnSp>
          <p:nvCxnSpPr>
            <p:cNvPr id="11" name="直接连接符 10"/>
            <p:cNvCxnSpPr>
              <a:stCxn id="5" idx="3"/>
            </p:cNvCxnSpPr>
            <p:nvPr/>
          </p:nvCxnSpPr>
          <p:spPr bwMode="auto">
            <a:xfrm>
              <a:off x="8153480" y="5309705"/>
              <a:ext cx="86409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23" name="组合 22"/>
            <p:cNvGrpSpPr/>
            <p:nvPr/>
          </p:nvGrpSpPr>
          <p:grpSpPr>
            <a:xfrm>
              <a:off x="6871778" y="3972851"/>
              <a:ext cx="1300622" cy="2696509"/>
              <a:chOff x="6704364" y="2439717"/>
              <a:chExt cx="1196277" cy="257345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7020272" y="2439717"/>
                <a:ext cx="880369" cy="924130"/>
                <a:chOff x="7020272" y="2439717"/>
                <a:chExt cx="880369" cy="924130"/>
              </a:xfrm>
            </p:grpSpPr>
            <p:cxnSp>
              <p:nvCxnSpPr>
                <p:cNvPr id="17" name="直接连接符 16"/>
                <p:cNvCxnSpPr/>
                <p:nvPr/>
              </p:nvCxnSpPr>
              <p:spPr bwMode="auto">
                <a:xfrm rot="5400000" flipV="1">
                  <a:off x="6987972" y="3093847"/>
                  <a:ext cx="540000" cy="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  <a:effectLst/>
              </p:spPr>
            </p:cxnSp>
            <p:sp>
              <p:nvSpPr>
                <p:cNvPr id="18" name="TextBox 17"/>
                <p:cNvSpPr txBox="1"/>
                <p:nvPr/>
              </p:nvSpPr>
              <p:spPr>
                <a:xfrm>
                  <a:off x="7020272" y="2439717"/>
                  <a:ext cx="88036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800" b="1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E</a:t>
                  </a:r>
                  <a:r>
                    <a:rPr lang="en-US" altLang="zh-CN" sz="18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nable</a:t>
                  </a:r>
                  <a:endParaRPr lang="zh-CN" altLang="en-US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6704364" y="4041068"/>
                <a:ext cx="1107996" cy="972108"/>
                <a:chOff x="6704364" y="4041068"/>
                <a:chExt cx="1107996" cy="972108"/>
              </a:xfrm>
            </p:grpSpPr>
            <p:cxnSp>
              <p:nvCxnSpPr>
                <p:cNvPr id="16" name="直接连接符 15"/>
                <p:cNvCxnSpPr/>
                <p:nvPr/>
              </p:nvCxnSpPr>
              <p:spPr bwMode="auto">
                <a:xfrm rot="16200000">
                  <a:off x="6977935" y="4412612"/>
                  <a:ext cx="540000" cy="0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  <a:effectLst/>
              </p:spPr>
            </p:cxnSp>
            <p:sp>
              <p:nvSpPr>
                <p:cNvPr id="19" name="TextBox 18"/>
                <p:cNvSpPr txBox="1"/>
                <p:nvPr/>
              </p:nvSpPr>
              <p:spPr>
                <a:xfrm>
                  <a:off x="6704364" y="4643844"/>
                  <a:ext cx="110799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800" dirty="0" smtClean="0">
                      <a:solidFill>
                        <a:schemeClr val="bg1">
                          <a:lumMod val="65000"/>
                        </a:schemeClr>
                      </a:solidFill>
                    </a:rPr>
                    <a:t>异步清零</a:t>
                  </a:r>
                  <a:endParaRPr lang="zh-CN" altLang="en-US" sz="18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 bwMode="auto">
                <a:xfrm>
                  <a:off x="7193548" y="4041068"/>
                  <a:ext cx="85946" cy="108012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zh-CN" altLang="en-US" sz="2400" b="0" i="0" u="none" strike="noStrike" cap="none" normalizeH="0" baseline="0" smtClean="0">
                    <a:ln>
                      <a:noFill/>
                    </a:ln>
                    <a:solidFill>
                      <a:schemeClr val="bg1">
                        <a:lumMod val="65000"/>
                      </a:schemeClr>
                    </a:solidFill>
                    <a:effectLst/>
                    <a:latin typeface="Tahoma" pitchFamily="34" charset="0"/>
                    <a:ea typeface="宋体" pitchFamily="2" charset="-122"/>
                  </a:endParaRPr>
                </a:p>
              </p:txBody>
            </p:sp>
          </p:grpSp>
        </p:grpSp>
        <p:sp>
          <p:nvSpPr>
            <p:cNvPr id="24" name="TextBox 23"/>
            <p:cNvSpPr txBox="1"/>
            <p:nvPr/>
          </p:nvSpPr>
          <p:spPr>
            <a:xfrm>
              <a:off x="8316416" y="4931876"/>
              <a:ext cx="666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b="1" dirty="0" smtClean="0"/>
                <a:t>0/1</a:t>
              </a:r>
              <a:endParaRPr lang="zh-CN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304956"/>
                  </p:ext>
                </p:extLst>
              </p:nvPr>
            </p:nvGraphicFramePr>
            <p:xfrm>
              <a:off x="6171888" y="3645024"/>
              <a:ext cx="2792600" cy="19170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344"/>
                    <a:gridCol w="504056"/>
                    <a:gridCol w="579146"/>
                    <a:gridCol w="539987"/>
                    <a:gridCol w="681067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zh-CN" altLang="en-US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保持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表格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304956"/>
                  </p:ext>
                </p:extLst>
              </p:nvPr>
            </p:nvGraphicFramePr>
            <p:xfrm>
              <a:off x="6171888" y="3645024"/>
              <a:ext cx="2792600" cy="19170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344"/>
                    <a:gridCol w="504056"/>
                    <a:gridCol w="579146"/>
                    <a:gridCol w="539987"/>
                    <a:gridCol w="681067"/>
                  </a:tblGrid>
                  <a:tr h="4337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250" t="-1408" r="-478750" b="-3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97590" t="-1408" r="-361446" b="-3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72632" t="-1408" r="-215789" b="-3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291011" t="-1408" r="-130337" b="-3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保持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9671"/>
            <a:ext cx="2507503" cy="243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74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267652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4624"/>
            <a:ext cx="8229600" cy="864096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如何记忆？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43808" y="980728"/>
                <a:ext cx="5976664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b="1" dirty="0" smtClean="0"/>
                  <a:t>1</a:t>
                </a:r>
                <a:r>
                  <a:rPr lang="zh-CN" altLang="en-US" b="1" dirty="0" smtClean="0"/>
                  <a:t>个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或非门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800100" lvl="1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>
                            <a:latin typeface="Cambria Math"/>
                          </a:rPr>
                          <m:t>𝐼</m:t>
                        </m:r>
                        <m:r>
                          <a:rPr lang="en-US" altLang="zh-CN" sz="2200" b="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2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𝑂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将随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/>
                          </a:rPr>
                          <m:t>𝐼</m:t>
                        </m:r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而变，无法保存</a:t>
                </a:r>
                <a:r>
                  <a:rPr lang="en-US" altLang="zh-CN" sz="2200" dirty="0" smtClean="0"/>
                  <a:t/>
                </a:r>
                <a:br>
                  <a:rPr lang="en-US" altLang="zh-CN" sz="22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𝑰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𝑶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; 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𝑰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𝟏</m:t>
                    </m:r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𝑶</m:t>
                        </m:r>
                        <m:r>
                          <a:rPr lang="en-US" altLang="zh-CN" sz="2200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altLang="zh-CN" sz="2200" b="1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altLang="zh-CN" sz="2200" b="1" i="1" smtClean="0">
                        <a:solidFill>
                          <a:srgbClr val="0070C0"/>
                        </a:solidFill>
                        <a:latin typeface="Cambria Math"/>
                      </a:rPr>
                      <m:t>𝟎</m:t>
                    </m:r>
                  </m:oMath>
                </a14:m>
                <a:endParaRPr lang="en-US" altLang="zh-CN" sz="2200" b="1" dirty="0" smtClean="0">
                  <a:solidFill>
                    <a:srgbClr val="0070C0"/>
                  </a:solidFill>
                </a:endParaRPr>
              </a:p>
              <a:p>
                <a:pPr marL="800100" lvl="1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b="0" i="1">
                            <a:latin typeface="Cambria Math"/>
                          </a:rPr>
                          <m:t>𝐼</m:t>
                        </m:r>
                        <m:r>
                          <a:rPr lang="en-US" altLang="zh-CN" sz="2200" b="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zh-CN" sz="2200" b="1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2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zh-CN" sz="2200" i="1">
                            <a:latin typeface="Cambria Math"/>
                          </a:rPr>
                          <m:t>𝑂</m:t>
                        </m:r>
                        <m:r>
                          <a:rPr lang="en-US" altLang="zh-CN" sz="22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altLang="zh-CN" sz="2200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zh-CN" altLang="en-US" sz="2200" dirty="0" smtClean="0"/>
                  <a:t>：只有</a:t>
                </a:r>
                <a:r>
                  <a:rPr lang="en-US" altLang="zh-CN" sz="2200" dirty="0" smtClean="0"/>
                  <a:t>1</a:t>
                </a:r>
                <a:r>
                  <a:rPr lang="zh-CN" altLang="en-US" sz="2200" dirty="0" smtClean="0"/>
                  <a:t>个状态</a:t>
                </a:r>
                <a:endParaRPr lang="en-US" altLang="zh-CN" sz="22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980728"/>
                <a:ext cx="5976664" cy="1892826"/>
              </a:xfrm>
              <a:prstGeom prst="rect">
                <a:avLst/>
              </a:prstGeom>
              <a:blipFill rotWithShape="0">
                <a:blip r:embed="rId4"/>
                <a:stretch>
                  <a:fillRect l="-1633" t="-323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17" name="Picture 4" descr="AACFLQB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49" b="37716"/>
          <a:stretch/>
        </p:blipFill>
        <p:spPr bwMode="auto">
          <a:xfrm>
            <a:off x="794779" y="44624"/>
            <a:ext cx="1184933" cy="88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1370955"/>
                  </p:ext>
                </p:extLst>
              </p:nvPr>
            </p:nvGraphicFramePr>
            <p:xfrm>
              <a:off x="184880" y="4406124"/>
              <a:ext cx="2792600" cy="19170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344"/>
                    <a:gridCol w="504056"/>
                    <a:gridCol w="579146"/>
                    <a:gridCol w="539987"/>
                    <a:gridCol w="681067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18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zh-CN" altLang="en-US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18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保持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1370955"/>
                  </p:ext>
                </p:extLst>
              </p:nvPr>
            </p:nvGraphicFramePr>
            <p:xfrm>
              <a:off x="184880" y="4406124"/>
              <a:ext cx="2792600" cy="19170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8344"/>
                    <a:gridCol w="504056"/>
                    <a:gridCol w="579146"/>
                    <a:gridCol w="539987"/>
                    <a:gridCol w="681067"/>
                  </a:tblGrid>
                  <a:tr h="4337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6"/>
                          <a:stretch>
                            <a:fillRect l="-1250" t="-1408" r="-478750" b="-3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6"/>
                          <a:stretch>
                            <a:fillRect l="-97590" t="-1408" r="-361446" b="-3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72632" t="-1408" r="-215789" b="-3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291011" t="-1408" r="-130337" b="-366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0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0</a:t>
                          </a:r>
                          <a:endParaRPr lang="zh-CN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/>
                            <a:t>1</a:t>
                          </a:r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X</a:t>
                          </a:r>
                          <a:endParaRPr lang="zh-CN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/>
                            <a:t>1</a:t>
                          </a:r>
                          <a:endParaRPr lang="zh-CN" altLang="en-US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置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dirty="0" smtClean="0"/>
                            <a:t>保持</a:t>
                          </a:r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zh-CN" altLang="en-US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2681842"/>
                  </p:ext>
                </p:extLst>
              </p:nvPr>
            </p:nvGraphicFramePr>
            <p:xfrm>
              <a:off x="3851920" y="3143042"/>
              <a:ext cx="4402832" cy="31836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0060"/>
                    <a:gridCol w="650332"/>
                    <a:gridCol w="747213"/>
                    <a:gridCol w="696691"/>
                    <a:gridCol w="1678536"/>
                  </a:tblGrid>
                  <a:tr h="6763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b="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𝐼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zh-CN" altLang="en-US" sz="24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FFFF00"/>
                                        </a:solidFill>
                                        <a:latin typeface="Cambria Math"/>
                                      </a:rPr>
                                      <m:t>𝑶</m:t>
                                    </m:r>
                                    <m:r>
                                      <a:rPr lang="en-US" altLang="zh-CN" sz="24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𝑂</m:t>
                                  </m:r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dirty="0" smtClean="0"/>
                            <a:t>将随</a:t>
                          </a:r>
                          <a:endParaRPr lang="en-US" altLang="zh-CN" sz="2400" dirty="0" smtClean="0"/>
                        </a:p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𝐼</m:t>
                                  </m:r>
                                  <m:r>
                                    <a:rPr lang="en-US" altLang="zh-CN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altLang="en-US" sz="2400" dirty="0" smtClean="0"/>
                            <a:t>而变</a:t>
                          </a:r>
                          <a:endParaRPr lang="zh-CN" alt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𝑂</m:t>
                                    </m:r>
                                    <m:r>
                                      <a:rPr lang="en-US" altLang="zh-CN" sz="24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1" smtClean="0">
                                    <a:latin typeface="Cambria Math"/>
                                    <a:ea typeface="Cambria Math"/>
                                  </a:rPr>
                                  <m:t>≡</m:t>
                                </m:r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400" b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2681842"/>
                  </p:ext>
                </p:extLst>
              </p:nvPr>
            </p:nvGraphicFramePr>
            <p:xfrm>
              <a:off x="3851920" y="3143042"/>
              <a:ext cx="4402832" cy="31836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30060"/>
                    <a:gridCol w="650332"/>
                    <a:gridCol w="747213"/>
                    <a:gridCol w="696691"/>
                    <a:gridCol w="1678536"/>
                  </a:tblGrid>
                  <a:tr h="67635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7"/>
                          <a:stretch>
                            <a:fillRect l="-962" t="-901" r="-600000" b="-379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7"/>
                          <a:stretch>
                            <a:fillRect l="-98131" t="-901" r="-483178" b="-379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l="-173770" t="-901" r="-323770" b="-379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7"/>
                          <a:stretch>
                            <a:fillRect l="-290435" t="-901" r="-243478" b="-379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solidFill>
                                <a:schemeClr val="tx1"/>
                              </a:solidFill>
                            </a:rPr>
                            <a:t>效果</a:t>
                          </a:r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1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7"/>
                          <a:stretch>
                            <a:fillRect l="-162681" t="-54369" r="-1449" b="-104369"/>
                          </a:stretch>
                        </a:blipFill>
                      </a:tcPr>
                    </a:tc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/>
                            <a:t>0</a:t>
                          </a:r>
                          <a:endParaRPr lang="zh-CN" altLang="en-US" sz="24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0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  <a:endParaRPr lang="zh-CN" altLang="en-US" sz="2400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 rotWithShape="0">
                          <a:blip r:embed="rId7"/>
                          <a:stretch>
                            <a:fillRect l="-162681" t="-154369" r="-1449" b="-4369"/>
                          </a:stretch>
                        </a:blipFill>
                      </a:tcPr>
                    </a:tc>
                  </a:tr>
                  <a:tr h="6268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b="1" dirty="0" smtClean="0">
                              <a:solidFill>
                                <a:srgbClr val="0070C0"/>
                              </a:solidFill>
                            </a:rPr>
                            <a:t>-</a:t>
                          </a:r>
                          <a:endParaRPr lang="zh-CN" altLang="en-US" sz="2400" b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B0F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03772" y="1420918"/>
                <a:ext cx="62331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72" y="1420918"/>
                <a:ext cx="623312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75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11892</TotalTime>
  <Words>2843</Words>
  <Application>Microsoft Office PowerPoint</Application>
  <PresentationFormat>全屏显示(4:3)</PresentationFormat>
  <Paragraphs>787</Paragraphs>
  <Slides>48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3" baseType="lpstr">
      <vt:lpstr>ArialBold</vt:lpstr>
      <vt:lpstr>ArialItalic</vt:lpstr>
      <vt:lpstr>標楷體</vt:lpstr>
      <vt:lpstr>MathematicalPi-One</vt:lpstr>
      <vt:lpstr>楷体</vt:lpstr>
      <vt:lpstr>宋体</vt:lpstr>
      <vt:lpstr>Arial</vt:lpstr>
      <vt:lpstr>Calibri</vt:lpstr>
      <vt:lpstr>Cambria Math</vt:lpstr>
      <vt:lpstr>Symbol</vt:lpstr>
      <vt:lpstr>Tahoma</vt:lpstr>
      <vt:lpstr>Times New Roman</vt:lpstr>
      <vt:lpstr>Wingdings</vt:lpstr>
      <vt:lpstr>Blends</vt:lpstr>
      <vt:lpstr>位图图像</vt:lpstr>
      <vt:lpstr>Chapter 3 时序逻辑设计 Sequential Logic Design</vt:lpstr>
      <vt:lpstr>锁存器、触发器</vt:lpstr>
      <vt:lpstr>锁存器、触发器</vt:lpstr>
      <vt:lpstr>Chapter 3 :: Topics</vt:lpstr>
      <vt:lpstr>Combinational circuits vs Sequential Circuits</vt:lpstr>
      <vt:lpstr>时序电路框图</vt:lpstr>
      <vt:lpstr>Flip-Flops 触发器</vt:lpstr>
      <vt:lpstr>记忆的标准</vt:lpstr>
      <vt:lpstr>如何记忆？</vt:lpstr>
      <vt:lpstr>如何记忆？</vt:lpstr>
      <vt:lpstr>如何记忆？</vt:lpstr>
      <vt:lpstr>如何记忆？</vt:lpstr>
      <vt:lpstr>如何记忆？</vt:lpstr>
      <vt:lpstr>如何记忆？</vt:lpstr>
      <vt:lpstr>SR (Set-Reset) Latch Logic (NOR Gates)</vt:lpstr>
      <vt:lpstr>SR (Set-Reset) Latch</vt:lpstr>
      <vt:lpstr>(SR) ̅ latch with NAND gates</vt:lpstr>
      <vt:lpstr>(SR) ̅ Latch With Enable</vt:lpstr>
      <vt:lpstr>D (Data) Latch D锁存器</vt:lpstr>
      <vt:lpstr>锁存器、触发器</vt:lpstr>
      <vt:lpstr>Contents</vt:lpstr>
      <vt:lpstr>Flip-Flops 触发器</vt:lpstr>
      <vt:lpstr>方法1：双D锁存器构造下降沿D触发器</vt:lpstr>
      <vt:lpstr>方法2：用3个SR锁存器构造上升沿D触发器</vt:lpstr>
      <vt:lpstr>方法2：用3个SR锁存器构造上升沿D触发器</vt:lpstr>
      <vt:lpstr>方法2：用3个SR锁存器构造上升沿D触发器</vt:lpstr>
      <vt:lpstr>方法2：用3个SR锁存器构造上升沿D触发器</vt:lpstr>
      <vt:lpstr>方法2：用3个SR锁存器构造上升沿D触发器</vt:lpstr>
      <vt:lpstr>JK 触发器 (flip-flops)</vt:lpstr>
      <vt:lpstr>Analysis of the JK Circuit</vt:lpstr>
      <vt:lpstr>T (Toggle翻转) Flip Flop</vt:lpstr>
      <vt:lpstr>锁存器、触发器</vt:lpstr>
      <vt:lpstr>Characteristic Tables 特征表</vt:lpstr>
      <vt:lpstr>Characteristic Equations 特征方程</vt:lpstr>
      <vt:lpstr>D Flip Flop with Asynchronous Reset</vt:lpstr>
      <vt:lpstr>D锁存器 HDL</vt:lpstr>
      <vt:lpstr>always语句</vt:lpstr>
      <vt:lpstr>=、&lt;=</vt:lpstr>
      <vt:lpstr>边沿触发D触发器  HDL (与非门)</vt:lpstr>
      <vt:lpstr>练习1：带异步置位和复位的D触发器</vt:lpstr>
      <vt:lpstr>练习1：带异步置位和复位的D触发器</vt:lpstr>
      <vt:lpstr>边沿触发D触发器 HDL (行为级)</vt:lpstr>
      <vt:lpstr>练习2：带异步置位和复位的D触发器</vt:lpstr>
      <vt:lpstr>练习2：带异步置位和复位的D触发器</vt:lpstr>
      <vt:lpstr>T触发器 HDL (特征方程)</vt:lpstr>
      <vt:lpstr>JK触发器 HDL (特征方程)</vt:lpstr>
      <vt:lpstr>JK触发器 HDL (特征表)</vt:lpstr>
      <vt:lpstr>作业 P162</vt:lpstr>
    </vt:vector>
  </TitlesOfParts>
  <Company>fudan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Boolean Algebra and Logic Gates</dc:title>
  <dc:creator>user</dc:creator>
  <cp:lastModifiedBy>Sam</cp:lastModifiedBy>
  <cp:revision>698</cp:revision>
  <dcterms:created xsi:type="dcterms:W3CDTF">2003-08-04T05:13:53Z</dcterms:created>
  <dcterms:modified xsi:type="dcterms:W3CDTF">2016-11-02T09:34:29Z</dcterms:modified>
</cp:coreProperties>
</file>